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00584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168">
          <p15:clr>
            <a:srgbClr val="A4A3A4"/>
          </p15:clr>
        </p15:guide>
      </p15:sldGuideLst>
    </p:ext>
    <p:ext uri="{2D200454-40CA-4A62-9FC3-DE9A4176ACB9}">
      <p15:notesGuideLst>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168"/>
      </p:guideLst>
    </p:cSldViewPr>
  </p:slideViewPr>
  <p:notesViewPr>
    <p:cSldViewPr snapToGrid="0">
      <p:cViewPr varScale="1">
        <p:scale>
          <a:sx n="100" d="100"/>
          <a:sy n="100" d="100"/>
        </p:scale>
        <p:origin x="0" y="0"/>
      </p:cViewPr>
      <p:guideLst>
        <p:guide pos="3024" orient="horz"/>
        <p:guide pos="2304"/>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0"/>
            <a:ext cx="3169920" cy="480060"/>
          </a:xfrm>
          <a:prstGeom prst="rect">
            <a:avLst/>
          </a:prstGeom>
          <a:noFill/>
          <a:ln>
            <a:noFill/>
          </a:ln>
        </p:spPr>
        <p:txBody>
          <a:bodyPr anchorCtr="0" anchor="t" bIns="48475" lIns="96975" spcFirstLastPara="1" rIns="96975" wrap="square" tIns="484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143587" y="0"/>
            <a:ext cx="3169920" cy="480060"/>
          </a:xfrm>
          <a:prstGeom prst="rect">
            <a:avLst/>
          </a:prstGeom>
          <a:noFill/>
          <a:ln>
            <a:noFill/>
          </a:ln>
        </p:spPr>
        <p:txBody>
          <a:bodyPr anchorCtr="0" anchor="t" bIns="48475" lIns="96975" spcFirstLastPara="1" rIns="96975" wrap="square" tIns="484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31520" y="4560571"/>
            <a:ext cx="5852160" cy="4320540"/>
          </a:xfrm>
          <a:prstGeom prst="rect">
            <a:avLst/>
          </a:prstGeom>
          <a:noFill/>
          <a:ln>
            <a:noFill/>
          </a:ln>
        </p:spPr>
        <p:txBody>
          <a:bodyPr anchorCtr="0" anchor="t" bIns="48475" lIns="96975" spcFirstLastPara="1" rIns="96975" wrap="square" tIns="484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119475"/>
            <a:ext cx="3169920" cy="480060"/>
          </a:xfrm>
          <a:prstGeom prst="rect">
            <a:avLst/>
          </a:prstGeom>
          <a:noFill/>
          <a:ln>
            <a:noFill/>
          </a:ln>
        </p:spPr>
        <p:txBody>
          <a:bodyPr anchorCtr="0" anchor="b" bIns="48475" lIns="96975" spcFirstLastPara="1" rIns="96975" wrap="square" tIns="484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143587" y="9119475"/>
            <a:ext cx="3169920" cy="480060"/>
          </a:xfrm>
          <a:prstGeom prst="rect">
            <a:avLst/>
          </a:prstGeom>
          <a:noFill/>
          <a:ln>
            <a:noFill/>
          </a:ln>
        </p:spPr>
        <p:txBody>
          <a:bodyPr anchorCtr="0" anchor="b" bIns="48475" lIns="96975" spcFirstLastPara="1" rIns="96975" wrap="square" tIns="484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Google Shape;41;p1: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 name="Google Shape;42;p1:notes"/>
          <p:cNvSpPr txBox="1"/>
          <p:nvPr>
            <p:ph idx="1" type="body"/>
          </p:nvPr>
        </p:nvSpPr>
        <p:spPr>
          <a:xfrm>
            <a:off x="731520" y="4560571"/>
            <a:ext cx="5852160" cy="4320540"/>
          </a:xfrm>
          <a:prstGeom prst="rect">
            <a:avLst/>
          </a:prstGeom>
          <a:noFill/>
          <a:ln>
            <a:noFill/>
          </a:ln>
        </p:spPr>
        <p:txBody>
          <a:bodyPr anchorCtr="0" anchor="t" bIns="48475" lIns="96975" spcFirstLastPara="1" rIns="96975" wrap="square" tIns="48475">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 name="Google Shape;43;p1:notes"/>
          <p:cNvSpPr txBox="1"/>
          <p:nvPr>
            <p:ph idx="12" type="sldNum"/>
          </p:nvPr>
        </p:nvSpPr>
        <p:spPr>
          <a:xfrm>
            <a:off x="4143587" y="9119475"/>
            <a:ext cx="3169920" cy="480060"/>
          </a:xfrm>
          <a:prstGeom prst="rect">
            <a:avLst/>
          </a:prstGeom>
          <a:noFill/>
          <a:ln>
            <a:noFill/>
          </a:ln>
        </p:spPr>
        <p:txBody>
          <a:bodyPr anchorCtr="0" anchor="b" bIns="48475" lIns="96975" spcFirstLastPara="1" rIns="96975" wrap="square" tIns="48475">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b7efa61b4_0_297: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b7efa61b4_0_297: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87" name="Google Shape;187;g3b7efa61b4_0_297: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b854e8256_3_0: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b854e8256_3_0: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273" name="Google Shape;273;g3b854e8256_3_0: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b7efa61b4_0_312: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b7efa61b4_0_312: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281" name="Google Shape;281;g3b7efa61b4_0_312: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b7efa61b4_0_333: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b7efa61b4_0_333: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288" name="Google Shape;288;g3b7efa61b4_0_333: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00" name="Google Shape;300;p12: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1: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14" name="Google Shape;314;p11: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b854e8256_2_16: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b854e8256_2_16: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34" name="Google Shape;334;g3b854e8256_2_16: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5: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41" name="Google Shape;341;p15: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b87727ac9_1_4: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50" name="Google Shape;350;g3b87727ac9_1_4: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3b7efa61b4_0_2: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51" name="Google Shape;51;g3b7efa61b4_0_2: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52" name="Google Shape;52;g3b7efa61b4_0_2: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b87727ac9_1_14: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59" name="Google Shape;359;g3b87727ac9_1_14: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b87727ac9_1_23: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68" name="Google Shape;368;g3b87727ac9_1_23: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13: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77" name="Google Shape;377;p13: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4: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87" name="Google Shape;387;p14: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b854e8256_2_33: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b854e8256_2_33: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397" name="Google Shape;397;g3b854e8256_2_33: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3b854e8256_2_23: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b854e8256_2_23: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405" name="Google Shape;405;g3b854e8256_2_23: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3b854e8256_1_7: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b854e8256_1_7: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415" name="Google Shape;415;g3b854e8256_1_7: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b854e8256_1_17: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b854e8256_1_17: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424" name="Google Shape;424;g3b854e8256_1_17: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b854e8256_2_4: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b854e8256_2_4: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431" name="Google Shape;431;g3b854e8256_2_4: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b854e8256_1_24: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854e8256_1_24: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442" name="Google Shape;442;g3b854e8256_1_24: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64" name="Google Shape;64;p3: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8:notes"/>
          <p:cNvSpPr txBox="1"/>
          <p:nvPr>
            <p:ph idx="1" type="body"/>
          </p:nvPr>
        </p:nvSpPr>
        <p:spPr>
          <a:xfrm>
            <a:off x="731520" y="4560571"/>
            <a:ext cx="5852160" cy="432054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67" name="Google Shape;167;p8:notes"/>
          <p:cNvSpPr/>
          <p:nvPr>
            <p:ph idx="2" type="sldImg"/>
          </p:nvPr>
        </p:nvSpPr>
        <p:spPr>
          <a:xfrm>
            <a:off x="1017588" y="719138"/>
            <a:ext cx="5280025"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b7efa61b4_0_284:notes"/>
          <p:cNvSpPr/>
          <p:nvPr>
            <p:ph idx="2" type="sldImg"/>
          </p:nvPr>
        </p:nvSpPr>
        <p:spPr>
          <a:xfrm>
            <a:off x="1017588" y="719138"/>
            <a:ext cx="5280000" cy="36006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b7efa61b4_0_284:notes"/>
          <p:cNvSpPr txBox="1"/>
          <p:nvPr>
            <p:ph idx="1" type="body"/>
          </p:nvPr>
        </p:nvSpPr>
        <p:spPr>
          <a:xfrm>
            <a:off x="731520" y="4560571"/>
            <a:ext cx="5852100" cy="4320600"/>
          </a:xfrm>
          <a:prstGeom prst="rect">
            <a:avLst/>
          </a:prstGeom>
        </p:spPr>
        <p:txBody>
          <a:bodyPr anchorCtr="0" anchor="t" bIns="48475" lIns="96975" spcFirstLastPara="1" rIns="96975" wrap="square" tIns="48475">
            <a:noAutofit/>
          </a:bodyPr>
          <a:lstStyle/>
          <a:p>
            <a:pPr indent="0" lvl="0" marL="0" rtl="0" algn="l">
              <a:spcBef>
                <a:spcPts val="0"/>
              </a:spcBef>
              <a:spcAft>
                <a:spcPts val="0"/>
              </a:spcAft>
              <a:buNone/>
            </a:pPr>
            <a:r>
              <a:t/>
            </a:r>
            <a:endParaRPr/>
          </a:p>
        </p:txBody>
      </p:sp>
      <p:sp>
        <p:nvSpPr>
          <p:cNvPr id="174" name="Google Shape;174;g3b7efa61b4_0_284:notes"/>
          <p:cNvSpPr txBox="1"/>
          <p:nvPr>
            <p:ph idx="12" type="sldNum"/>
          </p:nvPr>
        </p:nvSpPr>
        <p:spPr>
          <a:xfrm>
            <a:off x="4143587" y="9119475"/>
            <a:ext cx="3169800" cy="480000"/>
          </a:xfrm>
          <a:prstGeom prst="rect">
            <a:avLst/>
          </a:prstGeom>
        </p:spPr>
        <p:txBody>
          <a:bodyPr anchorCtr="0" anchor="b" bIns="48475" lIns="96975" spcFirstLastPara="1" rIns="96975" wrap="square" tIns="484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251460" y="152400"/>
            <a:ext cx="9471660" cy="1676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2"/>
              </a:buClr>
              <a:buSzPts val="4000"/>
              <a:buFont typeface="Arial"/>
              <a:buNone/>
              <a:defRPr b="1" i="0" sz="40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2"/>
          <p:cNvSpPr txBox="1"/>
          <p:nvPr>
            <p:ph idx="1" type="subTitle"/>
          </p:nvPr>
        </p:nvSpPr>
        <p:spPr>
          <a:xfrm>
            <a:off x="3185160" y="1994798"/>
            <a:ext cx="3604260" cy="915515"/>
          </a:xfrm>
          <a:prstGeom prst="rect">
            <a:avLst/>
          </a:prstGeom>
          <a:noFill/>
          <a:ln>
            <a:noFill/>
          </a:ln>
        </p:spPr>
        <p:txBody>
          <a:bodyPr anchorCtr="0" anchor="t" bIns="45700" lIns="91425" spcFirstLastPara="1" rIns="91425" wrap="square" tIns="45700">
            <a:noAutofit/>
          </a:bodyPr>
          <a:lstStyle>
            <a:lvl1pPr lvl="0" marR="0" rtl="0" algn="ctr">
              <a:spcBef>
                <a:spcPts val="36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9" name="Google Shape;19;p2"/>
          <p:cNvSpPr/>
          <p:nvPr/>
        </p:nvSpPr>
        <p:spPr>
          <a:xfrm>
            <a:off x="-10058" y="5410200"/>
            <a:ext cx="10068458" cy="1447800"/>
          </a:xfrm>
          <a:prstGeom prst="rect">
            <a:avLst/>
          </a:prstGeom>
          <a:gradFill>
            <a:gsLst>
              <a:gs pos="0">
                <a:srgbClr val="0C1D2B"/>
              </a:gs>
              <a:gs pos="31225">
                <a:srgbClr val="1B4160"/>
              </a:gs>
              <a:gs pos="65000">
                <a:srgbClr val="1B415F"/>
              </a:gs>
              <a:gs pos="83000">
                <a:srgbClr val="265F8D"/>
              </a:gs>
              <a:gs pos="100000">
                <a:srgbClr val="569AD1"/>
              </a:gs>
            </a:gsLst>
            <a:lin ang="4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20" name="Google Shape;20;p2"/>
          <p:cNvSpPr txBox="1"/>
          <p:nvPr/>
        </p:nvSpPr>
        <p:spPr>
          <a:xfrm>
            <a:off x="1797101" y="6278059"/>
            <a:ext cx="6454140"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50" u="none" cap="none" strike="noStrike">
                <a:solidFill>
                  <a:schemeClr val="lt1"/>
                </a:solidFill>
                <a:latin typeface="Calibri"/>
                <a:ea typeface="Calibri"/>
                <a:cs typeface="Calibri"/>
                <a:sym typeface="Calibri"/>
              </a:rPr>
              <a:t>Team SELECT ALL-*</a:t>
            </a:r>
            <a:endParaRPr/>
          </a:p>
        </p:txBody>
      </p:sp>
      <p:sp>
        <p:nvSpPr>
          <p:cNvPr descr="data:image/jpeg;base64,/9j/4AAQSkZJRgABAQAAAQABAAD/2wCEAAkGBxMTEhQUExQVFhUXGCIbGRcXGCIgIBsdICMdIiQeIB8kIiwgJCEnGyIcIj0jJiosLi4uICA3ODQsOSgtMC8BCgoKDg0OGxAQGzIlICQ0MSwyMDg0MiwsLTcvLC8sMCw0LDcsNCw0LCwsLDQvLCwvLzQuLC8sLCwsNCwtLywsNP/AABEIAFQAsAMBEQACEQEDEQH/xAAbAAACAgMBAAAAAAAAAAAAAAAABgQFAgMHAf/EADwQAAIBAgQFAgQDBgMJAAAAAAECAwARBBIhMQUGEyJBUWEHMnGBFEKhUnKCkbHBIzM0JUNic3Sys/Dx/8QAGgEBAAMBAQEAAAAAAAAAAAAAAAMEBQIBBv/EADIRAAICAgECAwYGAQUBAAAAAAABAgMEETESIRNBUQUiYXGBsTORocHh8DIjQlLR8Qb/2gAMAwEAAhEDEQA/AO40AUAUAUAUAUAUBWY/mDCwvklnjR/2S2ov6+n3rlySemzlzinpsqRz/gjL0xJdQBeYD/DF76Z9vHjbT1rl2wUunfc5d0FNQ33ZK4hzlgooml6yuAQoWM5mZiMwULvcqQfpXcpKK2yxXVOyShBbbE/jvP2OjcL0IISRfI7GR1HjOBlCkjXLrb1qtZk9D1o1sX2P48err/JbX57WzTwz4qSq1sTCjroC0JIcXvb/AA2JzbHZtLUhlxb95aIsr2VKqShCXU35a0/voVDzTjGP4lpCGlc9NxKSkdjfKUBsAFsuUjuN9Qda2Y1QcEmufP5liGJX4ShKPf8A5fP1+Xp69mdU5O5sbFOYpURZMmdTGSVIvYggi4ZSR6gg1WupdTM7Lw5YzW3tPh8cDZUJTCgCgCgCgCgCgCgCgCgCgCgCgCgKLnaWZMHLJA7I8Q6lxbULqwNwQQVvpvXkt67cnkt6fTycc4hxPM7yvKjSvrnUqtgdRcXOl/Uk+NqyLLJ3NNrt6GHbbPIabj29NbJnBOFvimZYmiiEd1uVIuz2Yjt1IG4zDtzHQiupNuEYz8v73LEaJW1xjZ218O/1F90YTSiVVWVGMZA8AHcfvHu+4rmS0klx/fsfcf8AzeHXRjuS7ylz8l2SPOIh5FfUlzrdje5FtydTtakXqW2bd1blU4w7enp6kbhvFHfPG6iO7h8ljc2UgXO1hdiB7nfSvbKVFqa79tFHGm7chztWpLso+nx2bDhlMoDPkSX5jlzdy6rdbi4OtwCDoK1PZVre6m/ijrMq99Nf7vybXH5r7IncE4k8EkZjBhku8Z6TWDbd2U3BCsBpbUEA7CtaVUZtKXyKE8WFzUZ9ntrtx8WkdK4L8TUfpGaLIjL3yq2YB9PygEhDqbnbTTzWM74Kxwb4/JnyssmuNsqm+G1vhPXoPmFxSSKHjZWVgCCpuCDtUxObqAKAKAKAKAKAKAKAKAKAKAKAUuZeeY8LJJCI3eVFVvATvzWzNuBob6E1FbdGvnkhuvhVzy/I5QuJWMQ9ORQesLP+XMTYk63axa9rk3AufNZcdzsbkudmVjylLI6pLu9/QbcVgy2IjeJpsQZFJmUuEBVLBCSFGXUsLfmtbWxrvq93v20au+wq89xwwTxGOIwuysZY9xYZcsgIJFjdgSPTWxFdqLku5t+x8uVUnGT939/5K2KQMLjaoGtH10ZKS2jZevDrZGmjV5YUZiouWLAXIAFr2JAOrevitP2XBytb9EUM73nCCffu/wAlr9zzD4VEErO5LR6OAthIu5JN7g2OYDUXLD3rWyKrHVLw5akv1/v6GNm418qJ+DZ0zSe/Lfn+vz7EjDZZlBDBFNox02BOYD5mVgSCfY5QdLVj5WJOutWRS0ueT5nO9nWUUq+Ki0udb7HYPhpPhvw5jiCJOLNiEF75zpmNySQbaG/ipqpQlBOHBJRKEoJ18fYcakJQoAoAoAoAoAoAoAoAoAoAoDlvxRmQYuLLcSLGS98wzLc5VUnta7Fj2gkFR61SzenpSfLM/wBouPSovl/p6izgJzG5zgLHOvSkWwLKvc1gSbXbUH+HyKp1S8lzyQYNiUnBfPfy/vYuMVwtVMMuDNwx6Zjds193BViT+XNcX2IN9LHtT3tTNHfqbuIcXaN5HkYw4pFRIo1ZSJAWzWNzZ+oTltplIOuprqMddl3Xr6BIRuYOGTYfElQgQTMXiVGDKELWtewAsSL7AXGtetxcep+R9D7PzowpS6u8f19NfY8kgxMZmEkDnoAGTKPlB2JOxBGum1RwULHFRkve4NOHtWvW5fz/ANEVsLaSNpGIZ1N7C4FiLKAfQEm/mvpsfEjQlH15ZxZGUrYzsem0/ktcL6b+pljIVidCWYq5Je+vpYk2+XNp6VPOKg135ObYKqSbb0+f019Nm/HYyNpoje5AILKct7WKhmFrkdx3uBXlsa5vpa2nz8Ty+GPdPoktqW9+j40v30dh+FeGQYVpFQjPK5VmNyyk+GsLre/1381mTrjW+iHCPnLqa6Zuut7iuP78OB0rkiCgCgCgCgCgCgCgCgCgCgCgK/inBIMR/nRq5sBcjWwINr72JGo80ffsGtrTEvmj4eoEz4UNZAL4e9xIM4YgEnTt0AFqgnRF90tMgljVuSkl3XcoOLQmOTDzBJglmjczZwgJsVUFhdSwuCwXKbKCb2qoq5qD6kdaejXLNPM0v+XPFPIkBMUmUEIrFkJIJsO/vGpN9ANagumqqnJPTS3xvl+hJTBSmkZ4KMokY60uZ16GKaUXEYs1kBIyq2ZiBckMDqCbVn2ytsi7ej3Y94tdk96+r47+nwL8IVx91Pnkn8G4EJlVBE0p6mVsSTo6Kwvdha6mMZCo0Oo96nxMa+dsbOlKHOn5fJc73w/qeWWQUXHfcvcbyJHLhcRGIII5WJ6bAEgBTdNzcA+bV9L4km0296IPHsclKTb16sSuF/D7GSloZIvw6nR5iytoP2bG7H0vYC9/arcsmPRqK7s1LfaVfguNa95/3/wZOC/DaRZUOKlikiRg2VEPeQbi4Oii9jYXvteo7Mpzh06IMj2nK2rw+nW+f4OkAW0FVTMPaAKAKAKAKAKAKAKAKAKAKAhcX4pHho+pJmtmCgIhZiWNgAqgk60BXTc2QLGkjJiBncoqfh5M5IBJ7Mua1gdbWoCVg+YMPK0SxvmMquUFj/uiocHTtZWYAqbG9/SgM5+Mwq7Rs3crojCx+aT5R96AV5uK8NklIbC4kyN3lThZr6nL1LZdDfTPvpvXLhGW9rkLs9otpuOYLCq8JGSOMENaMlAbZipa1ixGttzf1NepJLSD78ljFxiHpwODZJiFj03JBIFvGgNeg1cV5ihgfpnqPJlzFIY2kZV1sWCg2BsQL72Nr0BlNzDh1gWfqZo2NlygszNr2KgGYtoe0C+h9KA8wPMMEolsWRolzSJIjI6rr3ZWAOU2NiNDY0BKficQjjkLDJIVCH1L2y/zuKAmUAUAUAUAUAUAUAUAUAUAUAu87xloYVDshOJiAdbXHeNRcEfzFAVXNOCxMf4JIMRnxHWkKSYhFa56TnKQoQAeL+PegIHDMXDHPgJy7KlsUkzzlQUxEjQsUktZVa6sANtBbcXA2YvELLLNNGweJsbhUVwbqxQgNlOxAJtceQR4oBgU/wC1m/6If+VqARuL4vMZhPB1FdpSyQyMIw0bpD1HDG4Nmv23sQDYnWgLaHj6zYPh+Il6MSfil+VgEQZWsL5iPNvH0FAW/B+MYeHEYvqyxJ1nE0UjOAssWRF7HPacrAgqDpcH81AVGCxCJikxzduDklmySEkKpkWBVlIOgVykgDHTuB/PQBzlxBZ5GbCujmPDSQvIrXXPiGiWOO40Zrgta/bp+0KAr+NwOsckFm6fCgcQv/F3ZoADfXJGsgN/IU0B0nAcSjmMgjN+m2VtPPt60BMoAoAoAoAoAoAoAoAoAoDwi9ABUfyoDB4VIIKqQ24I0P19aAyWMAAAAAbC2gt6UB7lF7+fWgPOmPQfyoDD8MlsuRbXvawtf6UB5JhY2UKyKVGoBUEC3oKA2soIsdQfFAYRQIqhVVVUbKAAB9qAzKj03oAAoD2gCgCgCgCgEfHcx4qbENDhAvaSLm1zbQnXQC9Z88iydjhX5GXPKtna4VeRfcGxGLaGQzoqyC4QAb2G51tqasVStcG5ruW6ZXODc138hWxXM+PidUkRFdrWBXe+g8+tU5ZN8XqS7lCWXkQajJdxu5dmxDxscSgV81gB6WHufN6vUOxx/wBRdzRx5WuP+otMVeNc6SpO6xZCim2o3tvr9b1TtzJRm1HhGffnzjY1HhD3hpw6K67MAR9DWjFqS2jVjJSSaEvF8xYw4qSCEI2ViFBHge96z5ZFrscImZPKudrrhomcs8zySzNBOgVxexGmo3BFSY+TKcuia7kuNlynPw5ruR+YuOY2B3IRRDmsrEb6fX61zfddW327HGRkX1yb17pM5X4njJmDSoBCykhgNz4839a7x7LZvcl2JcW2+x7muwyTvZWI3AJq23pF2T0mxa5J49Liur1cvYFtlFt81/6CqmJfK3fV5aKOFkzu6ury1+5jxPj8yY5IFy5GK3uNdd9aWXyjcoLg8tyZxyFWuOw0TShVLMbBRcn2FW29LbL7aS2xC4XztK86CQII2a22oB219tKza8yTmk+DIq9oTlYlLhj5iHsrEbgE1pN6Rryek2IHD+Z8fMGMaI+QAtZdr39/Y1mQyb5/4rgyK8vIsT6VvQw8o8xnFB1dQrpY6bMD59v/AJVrGyPF2nyi3iZXjJpruijj5lx0k0kcKoxVm0t4Bt5NV1kXSk4xRVWVkTm4wSetlnyxzNJO7wyqEkANiB5GhBB8ipcfJlY3CS7k+Llysk4SWmR8LzNNFijBi8gXbMBYezfQ/pXMcmcbOiw5hlzhb0WnuC5jxGJxRjgyiIHVitzlHn7+BSGROyzphwIZVl1vTXwR+K8qlpZJsLMAwYllvYq257gdPoa5sxdycq5HFuG3Jzql/H1JfIXG5Z+okpzZQCGO+t9D/wC+td4d0p7UiTAyJ2bjLvoredv9dB/B/wB9RZf40fp9yDN/Hj9PuOPH8f0MPJJ5Asv7x0H61eun0QcjSyLPDrcjl2CnhGHnV83VcrkNr2y67+5P6VjwlBQknyzBhKtVyUuXwO/w94hngMZ+aI2/hOo/W4+1aOFZ1Q6fQ1fZ9vVX0+gsYyWVMfO0PzqWO19ANf0qnJyV0nDkoTc45EnDnuW3IGFWSSTENJmlF7rbUZvzE+b+22tT4cVKTm33LHs+CnJ2N7f97ll8Rf8ASj/mD+9S5v4f1J/aP4X1LLlP/Rwfuf3NTY34USfE/Bj8iyxfyP8Aun+lSS4ZNP8AxZzDlHh083U6E3Syhc2+t81tvSx/nWRjVznvoeuDCw6rJ76Ja4NrYWWLiEKzSdR8y92u33rrplG9KT2+x10ThkxU3t9ho5/4j08P0x80pt/CNT/YfereZZ0w16l/2hb019PqImLmgOGiRb9VSxbTQhvf2sP1rOk4OtJcmTOVbqilyv3OlcH4h18GH85CG+oFjWtVZ11bNumzxKer4CByqcXaUYUDULnvbT5rWv8AeszG8Xv4ZkYnjafhfDY4cl8vPhg7yEZnAAUa2Av59T/ar2Ljurbl5mjhYsqduXLFPhLYgYuf8MAXzPe9ts3v72qnW7PEl4fPf7lCp2q6Xh89/uMnKXLs0czzzkZiDYA3JLbk+KtY2POMnOZdxMWcJuyfJ78RsGhhWW3erAA+x8GmdBOHV5j2jBOCl5om8jYNEwqMo7pNWPruB9hUmJBKtNeZLgwUak15idzXwtIZiFLnObm5vufp/WqORUoT7eZm5dMYT7eY8cq8JjgiBS93sWJ3PoPoNa0MeqMI9vM1MWmNcO3mVXM/DlfFROSwIy7W8N9KhyK1KxMgyqlK1N/D7krnbDCRI0JYLcnS2pFrePc13lx6kkd5sOtJMsuGcKhWGNemhso1Kgk/U2qauqCilonqpgoJaKHlzhqw4t8haxzCxtawNx48VWorULHoqY1SrufT8TPAcPUcQeS7XJbTS230r2FaV7kdV1JZDkRY+Grh8YWiLL3gZdLWa1xa21cKtV27iRqpVXbgXfOOFEkAViQM4On3qfKipQ0yzmQU69Mm8vwhMPEovYL5qSlagkS48emtImYgXVh7GpJcEsuGLHI3D1i6uUsbhN7eM3t71TxK1DevgUMGpQ6tfD9zDivD1bHpIS1wV00tp9qWVp3KXyPLak8hS+RhzPw5ZsUgctYZRYEWsTr4815kVqdi2eZNSstXUX/EeFQtFIvTQXU6hQCNPGlWZ1QcWtFyymDg1opuUMII450DMVIB1toSCDbT2FV8aPTGSKuJDpjKKDkbh6xdXKWNwu9vGb296YlahvXwGDUodWvgNdXTQFHlrh6pi5XBYk5t7eW+lUaK1Gxv5mdjVKNsmvj9xuq8aJR834USYfKSQMw2qvkxUoaZVzIKdemaMJEY8NCqO62B1Fr7j1Fq5inGtJM4hFxqikz/2Q==" id="21" name="Google Shape;21;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txBox="1"/>
          <p:nvPr/>
        </p:nvSpPr>
        <p:spPr>
          <a:xfrm>
            <a:off x="1760220" y="6112060"/>
            <a:ext cx="6454140" cy="2539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50">
                <a:solidFill>
                  <a:schemeClr val="lt1"/>
                </a:solidFill>
                <a:latin typeface="Calibri"/>
                <a:ea typeface="Calibri"/>
                <a:cs typeface="Calibri"/>
                <a:sym typeface="Calibri"/>
              </a:rPr>
              <a:t>University of Chicago MScA</a:t>
            </a:r>
            <a:endParaRPr/>
          </a:p>
        </p:txBody>
      </p:sp>
      <p:pic>
        <p:nvPicPr>
          <p:cNvPr id="23" name="Google Shape;23;p2"/>
          <p:cNvPicPr preferRelativeResize="0"/>
          <p:nvPr/>
        </p:nvPicPr>
        <p:blipFill rotWithShape="1">
          <a:blip r:embed="rId2">
            <a:alphaModFix/>
          </a:blip>
          <a:srcRect b="0" l="0" r="0" t="0"/>
          <a:stretch/>
        </p:blipFill>
        <p:spPr>
          <a:xfrm>
            <a:off x="1447800" y="3046369"/>
            <a:ext cx="1600200" cy="20269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24" name="Shape 24"/>
        <p:cNvGrpSpPr/>
        <p:nvPr/>
      </p:nvGrpSpPr>
      <p:grpSpPr>
        <a:xfrm>
          <a:off x="0" y="0"/>
          <a:ext cx="0" cy="0"/>
          <a:chOff x="0" y="0"/>
          <a:chExt cx="0" cy="0"/>
        </a:xfrm>
      </p:grpSpPr>
      <p:sp>
        <p:nvSpPr>
          <p:cNvPr id="25" name="Google Shape;25;p3"/>
          <p:cNvSpPr txBox="1"/>
          <p:nvPr>
            <p:ph idx="1" type="body"/>
          </p:nvPr>
        </p:nvSpPr>
        <p:spPr>
          <a:xfrm>
            <a:off x="335280" y="914400"/>
            <a:ext cx="9304020" cy="533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 name="Google Shape;26;p3"/>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400"/>
              <a:buFont typeface="Calibri"/>
              <a:buNone/>
              <a:defRPr b="1"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27" name="Google Shape;27;p3"/>
          <p:cNvCxnSpPr/>
          <p:nvPr/>
        </p:nvCxnSpPr>
        <p:spPr>
          <a:xfrm>
            <a:off x="0" y="868680"/>
            <a:ext cx="10117918" cy="0"/>
          </a:xfrm>
          <a:prstGeom prst="straightConnector1">
            <a:avLst/>
          </a:prstGeom>
          <a:noFill/>
          <a:ln cap="flat" cmpd="sng" w="57150">
            <a:solidFill>
              <a:srgbClr val="C00000"/>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28" name="Shape 28"/>
        <p:cNvGrpSpPr/>
        <p:nvPr/>
      </p:nvGrpSpPr>
      <p:grpSpPr>
        <a:xfrm>
          <a:off x="0" y="0"/>
          <a:ext cx="0" cy="0"/>
          <a:chOff x="0" y="0"/>
          <a:chExt cx="0" cy="0"/>
        </a:xfrm>
      </p:grpSpPr>
      <p:sp>
        <p:nvSpPr>
          <p:cNvPr id="29" name="Google Shape;29;p4"/>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4"/>
          <p:cNvSpPr txBox="1"/>
          <p:nvPr/>
        </p:nvSpPr>
        <p:spPr>
          <a:xfrm>
            <a:off x="674914" y="677091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5"/>
          <p:cNvSpPr txBox="1"/>
          <p:nvPr>
            <p:ph type="title"/>
          </p:nvPr>
        </p:nvSpPr>
        <p:spPr>
          <a:xfrm>
            <a:off x="502920" y="274638"/>
            <a:ext cx="9052560" cy="1143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
          <p:cNvSpPr txBox="1"/>
          <p:nvPr>
            <p:ph idx="10" type="dt"/>
          </p:nvPr>
        </p:nvSpPr>
        <p:spPr>
          <a:xfrm>
            <a:off x="502920" y="6356351"/>
            <a:ext cx="234696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1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436620" y="6356351"/>
            <a:ext cx="318516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1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7208520" y="6356351"/>
            <a:ext cx="234696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100">
                <a:solidFill>
                  <a:schemeClr val="dk1"/>
                </a:solidFill>
                <a:latin typeface="Calibri"/>
                <a:ea typeface="Calibri"/>
                <a:cs typeface="Calibri"/>
                <a:sym typeface="Calibri"/>
              </a:defRPr>
            </a:lvl1pPr>
            <a:lvl2pPr indent="0" lvl="1" marL="0" marR="0" rtl="0" algn="l">
              <a:spcBef>
                <a:spcPts val="0"/>
              </a:spcBef>
              <a:buNone/>
              <a:defRPr sz="1100">
                <a:solidFill>
                  <a:schemeClr val="dk1"/>
                </a:solidFill>
                <a:latin typeface="Calibri"/>
                <a:ea typeface="Calibri"/>
                <a:cs typeface="Calibri"/>
                <a:sym typeface="Calibri"/>
              </a:defRPr>
            </a:lvl2pPr>
            <a:lvl3pPr indent="0" lvl="2" marL="0" marR="0" rtl="0" algn="l">
              <a:spcBef>
                <a:spcPts val="0"/>
              </a:spcBef>
              <a:buNone/>
              <a:defRPr sz="1100">
                <a:solidFill>
                  <a:schemeClr val="dk1"/>
                </a:solidFill>
                <a:latin typeface="Calibri"/>
                <a:ea typeface="Calibri"/>
                <a:cs typeface="Calibri"/>
                <a:sym typeface="Calibri"/>
              </a:defRPr>
            </a:lvl3pPr>
            <a:lvl4pPr indent="0" lvl="3" marL="0" marR="0" rtl="0" algn="l">
              <a:spcBef>
                <a:spcPts val="0"/>
              </a:spcBef>
              <a:buNone/>
              <a:defRPr sz="1100">
                <a:solidFill>
                  <a:schemeClr val="dk1"/>
                </a:solidFill>
                <a:latin typeface="Calibri"/>
                <a:ea typeface="Calibri"/>
                <a:cs typeface="Calibri"/>
                <a:sym typeface="Calibri"/>
              </a:defRPr>
            </a:lvl4pPr>
            <a:lvl5pPr indent="0" lvl="4" marL="0" marR="0" rtl="0" algn="l">
              <a:spcBef>
                <a:spcPts val="0"/>
              </a:spcBef>
              <a:buNone/>
              <a:defRPr sz="1100">
                <a:solidFill>
                  <a:schemeClr val="dk1"/>
                </a:solidFill>
                <a:latin typeface="Calibri"/>
                <a:ea typeface="Calibri"/>
                <a:cs typeface="Calibri"/>
                <a:sym typeface="Calibri"/>
              </a:defRPr>
            </a:lvl5pPr>
            <a:lvl6pPr indent="0" lvl="5" marL="0" marR="0" rtl="0" algn="l">
              <a:spcBef>
                <a:spcPts val="0"/>
              </a:spcBef>
              <a:buNone/>
              <a:defRPr sz="1100">
                <a:solidFill>
                  <a:schemeClr val="dk1"/>
                </a:solidFill>
                <a:latin typeface="Calibri"/>
                <a:ea typeface="Calibri"/>
                <a:cs typeface="Calibri"/>
                <a:sym typeface="Calibri"/>
              </a:defRPr>
            </a:lvl6pPr>
            <a:lvl7pPr indent="0" lvl="6" marL="0" marR="0" rtl="0" algn="l">
              <a:spcBef>
                <a:spcPts val="0"/>
              </a:spcBef>
              <a:buNone/>
              <a:defRPr sz="1100">
                <a:solidFill>
                  <a:schemeClr val="dk1"/>
                </a:solidFill>
                <a:latin typeface="Calibri"/>
                <a:ea typeface="Calibri"/>
                <a:cs typeface="Calibri"/>
                <a:sym typeface="Calibri"/>
              </a:defRPr>
            </a:lvl7pPr>
            <a:lvl8pPr indent="0" lvl="7" marL="0" marR="0" rtl="0" algn="l">
              <a:spcBef>
                <a:spcPts val="0"/>
              </a:spcBef>
              <a:buNone/>
              <a:defRPr sz="1100">
                <a:solidFill>
                  <a:schemeClr val="dk1"/>
                </a:solidFill>
                <a:latin typeface="Calibri"/>
                <a:ea typeface="Calibri"/>
                <a:cs typeface="Calibri"/>
                <a:sym typeface="Calibri"/>
              </a:defRPr>
            </a:lvl8pPr>
            <a:lvl9pPr indent="0" lvl="8" marL="0" marR="0" rtl="0" algn="l">
              <a:spcBef>
                <a:spcPts val="0"/>
              </a:spcBef>
              <a:buNone/>
              <a:defRPr sz="11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 name="Shape 36"/>
        <p:cNvGrpSpPr/>
        <p:nvPr/>
      </p:nvGrpSpPr>
      <p:grpSpPr>
        <a:xfrm>
          <a:off x="0" y="0"/>
          <a:ext cx="0" cy="0"/>
          <a:chOff x="0" y="0"/>
          <a:chExt cx="0" cy="0"/>
        </a:xfrm>
      </p:grpSpPr>
      <p:sp>
        <p:nvSpPr>
          <p:cNvPr id="37" name="Google Shape;37;p6"/>
          <p:cNvSpPr txBox="1"/>
          <p:nvPr>
            <p:ph idx="12" type="sldNum"/>
          </p:nvPr>
        </p:nvSpPr>
        <p:spPr>
          <a:xfrm>
            <a:off x="7557653" y="6566456"/>
            <a:ext cx="2346960" cy="26401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38" name="Shape 38"/>
        <p:cNvGrpSpPr/>
        <p:nvPr/>
      </p:nvGrpSpPr>
      <p:grpSpPr>
        <a:xfrm>
          <a:off x="0" y="0"/>
          <a:ext cx="0" cy="0"/>
          <a:chOff x="0" y="0"/>
          <a:chExt cx="0" cy="0"/>
        </a:xfrm>
      </p:grpSpPr>
      <p:sp>
        <p:nvSpPr>
          <p:cNvPr id="39" name="Google Shape;39;p7"/>
          <p:cNvSpPr txBox="1"/>
          <p:nvPr>
            <p:ph idx="12" type="sldNum"/>
          </p:nvPr>
        </p:nvSpPr>
        <p:spPr>
          <a:xfrm>
            <a:off x="7557653" y="6566456"/>
            <a:ext cx="2346960" cy="26401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6" y="6662738"/>
            <a:ext cx="1779429" cy="214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FFFFFF"/>
                </a:solidFill>
                <a:latin typeface="Calibri"/>
                <a:ea typeface="Calibri"/>
                <a:cs typeface="Calibri"/>
                <a:sym typeface="Calibri"/>
              </a:rPr>
              <a:t>© MMA 2012</a:t>
            </a:r>
            <a:endParaRPr/>
          </a:p>
        </p:txBody>
      </p:sp>
      <p:sp>
        <p:nvSpPr>
          <p:cNvPr id="11" name="Google Shape;11;p1"/>
          <p:cNvSpPr txBox="1"/>
          <p:nvPr/>
        </p:nvSpPr>
        <p:spPr>
          <a:xfrm>
            <a:off x="9097962" y="6645294"/>
            <a:ext cx="1007587"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900" u="none" cap="none" strike="noStrike">
                <a:solidFill>
                  <a:srgbClr val="FFFFFF"/>
                </a:solidFill>
                <a:latin typeface="Calibri"/>
                <a:ea typeface="Calibri"/>
                <a:cs typeface="Calibri"/>
                <a:sym typeface="Calibri"/>
              </a:rPr>
              <a:t>‹#›</a:t>
            </a:fld>
            <a:endParaRPr b="0" i="0" sz="900" u="none" cap="none" strike="noStrike">
              <a:solidFill>
                <a:srgbClr val="FFFFFF"/>
              </a:solidFill>
              <a:latin typeface="Calibri"/>
              <a:ea typeface="Calibri"/>
              <a:cs typeface="Calibri"/>
              <a:sym typeface="Calibri"/>
            </a:endParaRPr>
          </a:p>
        </p:txBody>
      </p:sp>
      <p:sp>
        <p:nvSpPr>
          <p:cNvPr id="12" name="Google Shape;12;p1"/>
          <p:cNvSpPr/>
          <p:nvPr/>
        </p:nvSpPr>
        <p:spPr>
          <a:xfrm>
            <a:off x="-30016" y="6669088"/>
            <a:ext cx="10105549" cy="207962"/>
          </a:xfrm>
          <a:prstGeom prst="rect">
            <a:avLst/>
          </a:prstGeom>
          <a:solidFill>
            <a:srgbClr val="004E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 name="Google Shape;13;p1"/>
          <p:cNvSpPr txBox="1"/>
          <p:nvPr/>
        </p:nvSpPr>
        <p:spPr>
          <a:xfrm>
            <a:off x="129540" y="6635461"/>
            <a:ext cx="1927860"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lt1"/>
                </a:solidFill>
                <a:latin typeface="Calibri"/>
                <a:ea typeface="Calibri"/>
                <a:cs typeface="Calibri"/>
                <a:sym typeface="Calibri"/>
              </a:rPr>
              <a:t>© MScA 2018</a:t>
            </a:r>
            <a:endParaRPr/>
          </a:p>
        </p:txBody>
      </p:sp>
      <p:sp>
        <p:nvSpPr>
          <p:cNvPr id="14" name="Google Shape;14;p1"/>
          <p:cNvSpPr txBox="1"/>
          <p:nvPr/>
        </p:nvSpPr>
        <p:spPr>
          <a:xfrm>
            <a:off x="8839200" y="6621900"/>
            <a:ext cx="1091407"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lt1"/>
                </a:solidFill>
                <a:latin typeface="Calibri"/>
                <a:ea typeface="Calibri"/>
                <a:cs typeface="Calibri"/>
                <a:sym typeface="Calibri"/>
              </a:rPr>
              <a:t>‹#›</a:t>
            </a:fld>
            <a:endParaRPr b="0" i="0" sz="1000" u="none" cap="none" strike="noStrike">
              <a:solidFill>
                <a:schemeClr val="lt1"/>
              </a:solidFill>
              <a:latin typeface="Calibri"/>
              <a:ea typeface="Calibri"/>
              <a:cs typeface="Calibri"/>
              <a:sym typeface="Calibri"/>
            </a:endParaRPr>
          </a:p>
        </p:txBody>
      </p:sp>
      <p:pic>
        <p:nvPicPr>
          <p:cNvPr id="15" name="Google Shape;15;p1"/>
          <p:cNvPicPr preferRelativeResize="0"/>
          <p:nvPr/>
        </p:nvPicPr>
        <p:blipFill rotWithShape="1">
          <a:blip r:embed="rId1">
            <a:alphaModFix/>
          </a:blip>
          <a:srcRect b="0" l="0" r="0" t="0"/>
          <a:stretch/>
        </p:blipFill>
        <p:spPr>
          <a:xfrm>
            <a:off x="9560493" y="6139300"/>
            <a:ext cx="381000" cy="482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53.png"/><Relationship Id="rId6" Type="http://schemas.openxmlformats.org/officeDocument/2006/relationships/image" Target="../media/image25.png"/><Relationship Id="rId7"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49.png"/><Relationship Id="rId7"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11.png"/><Relationship Id="rId13" Type="http://schemas.openxmlformats.org/officeDocument/2006/relationships/image" Target="../media/image4.png"/><Relationship Id="rId12"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3.png"/><Relationship Id="rId15" Type="http://schemas.openxmlformats.org/officeDocument/2006/relationships/image" Target="../media/image8.png"/><Relationship Id="rId14" Type="http://schemas.openxmlformats.org/officeDocument/2006/relationships/image" Target="../media/image3.jpg"/><Relationship Id="rId17" Type="http://schemas.openxmlformats.org/officeDocument/2006/relationships/image" Target="../media/image7.png"/><Relationship Id="rId16"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2.jpg"/><Relationship Id="rId7" Type="http://schemas.openxmlformats.org/officeDocument/2006/relationships/image" Target="../media/image15.png"/><Relationship Id="rId8"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9.png"/><Relationship Id="rId9"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2.jpg"/><Relationship Id="rId7" Type="http://schemas.openxmlformats.org/officeDocument/2006/relationships/image" Target="../media/image20.png"/><Relationship Id="rId8"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4.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sp>
        <p:nvSpPr>
          <p:cNvPr id="45" name="Google Shape;45;p8"/>
          <p:cNvSpPr txBox="1"/>
          <p:nvPr>
            <p:ph type="ctrTitle"/>
          </p:nvPr>
        </p:nvSpPr>
        <p:spPr>
          <a:xfrm>
            <a:off x="0" y="457200"/>
            <a:ext cx="4645200" cy="167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600"/>
              <a:buFont typeface="Arial"/>
              <a:buNone/>
            </a:pPr>
            <a:r>
              <a:rPr lang="en-US" sz="2400">
                <a:solidFill>
                  <a:schemeClr val="dk1"/>
                </a:solidFill>
              </a:rPr>
              <a:t>Identifying</a:t>
            </a:r>
            <a:r>
              <a:rPr b="1" i="0" lang="en-US" sz="2400" u="none" cap="none" strike="noStrike">
                <a:solidFill>
                  <a:schemeClr val="dk1"/>
                </a:solidFill>
                <a:latin typeface="Arial"/>
                <a:ea typeface="Arial"/>
                <a:cs typeface="Arial"/>
                <a:sym typeface="Arial"/>
              </a:rPr>
              <a:t> Gentrification </a:t>
            </a:r>
            <a:r>
              <a:rPr lang="en-US" sz="2400">
                <a:solidFill>
                  <a:schemeClr val="dk1"/>
                </a:solidFill>
              </a:rPr>
              <a:t>Factors</a:t>
            </a:r>
            <a:endParaRPr sz="2400"/>
          </a:p>
        </p:txBody>
      </p:sp>
      <p:sp>
        <p:nvSpPr>
          <p:cNvPr id="46" name="Google Shape;46;p8"/>
          <p:cNvSpPr txBox="1"/>
          <p:nvPr/>
        </p:nvSpPr>
        <p:spPr>
          <a:xfrm>
            <a:off x="523025" y="1828790"/>
            <a:ext cx="3581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31 May, 2018</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Alisa Babikova, Anupriya Thirumurthy, Arkaparna Mandal, Josep Nueno</a:t>
            </a:r>
            <a:endParaRPr/>
          </a:p>
        </p:txBody>
      </p:sp>
      <p:pic>
        <p:nvPicPr>
          <p:cNvPr id="47" name="Google Shape;47;p8"/>
          <p:cNvPicPr preferRelativeResize="0"/>
          <p:nvPr/>
        </p:nvPicPr>
        <p:blipFill rotWithShape="1">
          <a:blip r:embed="rId3">
            <a:alphaModFix/>
          </a:blip>
          <a:srcRect b="0" l="0" r="0" t="0"/>
          <a:stretch/>
        </p:blipFill>
        <p:spPr>
          <a:xfrm>
            <a:off x="5029200" y="0"/>
            <a:ext cx="5029469" cy="5410200"/>
          </a:xfrm>
          <a:prstGeom prst="rect">
            <a:avLst/>
          </a:prstGeom>
          <a:noFill/>
          <a:ln>
            <a:noFill/>
          </a:ln>
        </p:spPr>
      </p:pic>
      <p:cxnSp>
        <p:nvCxnSpPr>
          <p:cNvPr id="48" name="Google Shape;48;p8"/>
          <p:cNvCxnSpPr/>
          <p:nvPr/>
        </p:nvCxnSpPr>
        <p:spPr>
          <a:xfrm>
            <a:off x="152400" y="1828800"/>
            <a:ext cx="4724400" cy="0"/>
          </a:xfrm>
          <a:prstGeom prst="straightConnector1">
            <a:avLst/>
          </a:prstGeom>
          <a:noFill/>
          <a:ln cap="flat" cmpd="sng" w="38100">
            <a:solidFill>
              <a:srgbClr val="17365D"/>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7"/>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1800"/>
              <a:t>Extracted columns were then </a:t>
            </a:r>
            <a:r>
              <a:rPr b="1" lang="en-US" sz="1800"/>
              <a:t>normalized </a:t>
            </a:r>
            <a:r>
              <a:rPr lang="en-US" sz="1800"/>
              <a:t>using </a:t>
            </a:r>
            <a:r>
              <a:rPr b="1" lang="en-US" sz="1800"/>
              <a:t>python</a:t>
            </a:r>
            <a:r>
              <a:rPr lang="en-US" sz="1800"/>
              <a:t> scripts and </a:t>
            </a:r>
            <a:r>
              <a:rPr b="1" lang="en-US" sz="1800"/>
              <a:t>procedural PostgreSQL</a:t>
            </a:r>
            <a:endParaRPr b="1" sz="1800"/>
          </a:p>
        </p:txBody>
      </p:sp>
      <p:sp>
        <p:nvSpPr>
          <p:cNvPr id="190" name="Google Shape;190;p17"/>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ETL - Transform</a:t>
            </a:r>
            <a:endParaRPr/>
          </a:p>
        </p:txBody>
      </p:sp>
      <p:pic>
        <p:nvPicPr>
          <p:cNvPr id="191" name="Google Shape;191;p17"/>
          <p:cNvPicPr preferRelativeResize="0"/>
          <p:nvPr/>
        </p:nvPicPr>
        <p:blipFill rotWithShape="1">
          <a:blip r:embed="rId3">
            <a:alphaModFix/>
          </a:blip>
          <a:srcRect b="49594" l="0" r="0" t="0"/>
          <a:stretch/>
        </p:blipFill>
        <p:spPr>
          <a:xfrm>
            <a:off x="170325" y="1374825"/>
            <a:ext cx="2774575" cy="2162401"/>
          </a:xfrm>
          <a:prstGeom prst="rect">
            <a:avLst/>
          </a:prstGeom>
          <a:noFill/>
          <a:ln>
            <a:noFill/>
          </a:ln>
        </p:spPr>
      </p:pic>
      <p:pic>
        <p:nvPicPr>
          <p:cNvPr id="192" name="Google Shape;192;p17"/>
          <p:cNvPicPr preferRelativeResize="0"/>
          <p:nvPr/>
        </p:nvPicPr>
        <p:blipFill>
          <a:blip r:embed="rId4">
            <a:alphaModFix/>
          </a:blip>
          <a:stretch>
            <a:fillRect/>
          </a:stretch>
        </p:blipFill>
        <p:spPr>
          <a:xfrm>
            <a:off x="457200" y="3689626"/>
            <a:ext cx="2524125" cy="2800350"/>
          </a:xfrm>
          <a:prstGeom prst="rect">
            <a:avLst/>
          </a:prstGeom>
          <a:noFill/>
          <a:ln>
            <a:noFill/>
          </a:ln>
        </p:spPr>
      </p:pic>
      <p:pic>
        <p:nvPicPr>
          <p:cNvPr id="193" name="Google Shape;193;p17"/>
          <p:cNvPicPr preferRelativeResize="0"/>
          <p:nvPr/>
        </p:nvPicPr>
        <p:blipFill rotWithShape="1">
          <a:blip r:embed="rId5">
            <a:alphaModFix/>
          </a:blip>
          <a:srcRect b="17675" l="0" r="0" t="0"/>
          <a:stretch/>
        </p:blipFill>
        <p:spPr>
          <a:xfrm>
            <a:off x="3227875" y="1374825"/>
            <a:ext cx="6772274" cy="2800350"/>
          </a:xfrm>
          <a:prstGeom prst="rect">
            <a:avLst/>
          </a:prstGeom>
          <a:noFill/>
          <a:ln>
            <a:noFill/>
          </a:ln>
        </p:spPr>
      </p:pic>
      <p:pic>
        <p:nvPicPr>
          <p:cNvPr id="194" name="Google Shape;194;p17"/>
          <p:cNvPicPr preferRelativeResize="0"/>
          <p:nvPr/>
        </p:nvPicPr>
        <p:blipFill>
          <a:blip r:embed="rId6">
            <a:alphaModFix/>
          </a:blip>
          <a:stretch>
            <a:fillRect/>
          </a:stretch>
        </p:blipFill>
        <p:spPr>
          <a:xfrm>
            <a:off x="3510250" y="4538909"/>
            <a:ext cx="1769016" cy="1776741"/>
          </a:xfrm>
          <a:prstGeom prst="rect">
            <a:avLst/>
          </a:prstGeom>
          <a:noFill/>
          <a:ln>
            <a:noFill/>
          </a:ln>
        </p:spPr>
      </p:pic>
      <p:pic>
        <p:nvPicPr>
          <p:cNvPr id="195" name="Google Shape;195;p17"/>
          <p:cNvPicPr preferRelativeResize="0"/>
          <p:nvPr/>
        </p:nvPicPr>
        <p:blipFill>
          <a:blip r:embed="rId7">
            <a:alphaModFix/>
          </a:blip>
          <a:stretch>
            <a:fillRect/>
          </a:stretch>
        </p:blipFill>
        <p:spPr>
          <a:xfrm>
            <a:off x="5431666" y="4327575"/>
            <a:ext cx="4474334" cy="2260520"/>
          </a:xfrm>
          <a:prstGeom prst="rect">
            <a:avLst/>
          </a:prstGeom>
          <a:noFill/>
          <a:ln>
            <a:noFill/>
          </a:ln>
        </p:spPr>
      </p:pic>
      <p:sp>
        <p:nvSpPr>
          <p:cNvPr id="196" name="Google Shape;196;p17"/>
          <p:cNvSpPr/>
          <p:nvPr/>
        </p:nvSpPr>
        <p:spPr>
          <a:xfrm>
            <a:off x="5042650" y="5446050"/>
            <a:ext cx="470700" cy="3495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2545975" y="3429000"/>
            <a:ext cx="251100" cy="274200"/>
          </a:xfrm>
          <a:prstGeom prst="down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4080950" y="4327575"/>
            <a:ext cx="251100" cy="274200"/>
          </a:xfrm>
          <a:prstGeom prst="down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80675" y="1398500"/>
            <a:ext cx="9910500" cy="5230800"/>
          </a:xfrm>
          <a:prstGeom prst="rect">
            <a:avLst/>
          </a:prstGeom>
          <a:solidFill>
            <a:srgbClr val="FFFFFF">
              <a:alpha val="4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1479175" y="1445850"/>
            <a:ext cx="3186600" cy="3247200"/>
          </a:xfrm>
          <a:prstGeom prst="rect">
            <a:avLst/>
          </a:prstGeom>
          <a:solidFill>
            <a:srgbClr val="FFFFFF">
              <a:alpha val="8731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b="1" lang="en-US" sz="1600">
                <a:solidFill>
                  <a:schemeClr val="accent2"/>
                </a:solidFill>
              </a:rPr>
              <a:t>Census</a:t>
            </a:r>
            <a:r>
              <a:rPr b="1" lang="en-US" sz="1600"/>
              <a:t> data was unnormalized </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Extraction and population of pSQL tables achieved with Python</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Variables and values defined for analysis</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Data split into separate tables</a:t>
            </a:r>
            <a:endParaRPr b="1" sz="1600"/>
          </a:p>
        </p:txBody>
      </p:sp>
      <p:sp>
        <p:nvSpPr>
          <p:cNvPr id="201" name="Google Shape;201;p17"/>
          <p:cNvSpPr/>
          <p:nvPr/>
        </p:nvSpPr>
        <p:spPr>
          <a:xfrm>
            <a:off x="5889800" y="2165175"/>
            <a:ext cx="2994300" cy="2162400"/>
          </a:xfrm>
          <a:prstGeom prst="rect">
            <a:avLst/>
          </a:prstGeom>
          <a:solidFill>
            <a:srgbClr val="FFFFFF">
              <a:alpha val="8731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b="1" lang="en-US" sz="1600">
                <a:solidFill>
                  <a:schemeClr val="accent1"/>
                </a:solidFill>
              </a:rPr>
              <a:t>Zillow</a:t>
            </a:r>
            <a:r>
              <a:rPr b="1" lang="en-US" sz="1600"/>
              <a:t> data first split into normalized tables</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Removed all null values </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Data then transformed into ER diagram tables</a:t>
            </a:r>
            <a:endParaRPr b="1"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Dimensional model - </a:t>
            </a:r>
            <a:r>
              <a:rPr lang="en-US"/>
              <a:t>Census</a:t>
            </a:r>
            <a:endParaRPr/>
          </a:p>
        </p:txBody>
      </p:sp>
      <p:sp>
        <p:nvSpPr>
          <p:cNvPr id="207" name="Google Shape;207;p18"/>
          <p:cNvSpPr/>
          <p:nvPr/>
        </p:nvSpPr>
        <p:spPr>
          <a:xfrm>
            <a:off x="3810000" y="1219200"/>
            <a:ext cx="2726557" cy="12954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18"/>
          <p:cNvSpPr/>
          <p:nvPr/>
        </p:nvSpPr>
        <p:spPr>
          <a:xfrm>
            <a:off x="4534099" y="3299275"/>
            <a:ext cx="1299712" cy="106680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18"/>
          <p:cNvSpPr/>
          <p:nvPr/>
        </p:nvSpPr>
        <p:spPr>
          <a:xfrm>
            <a:off x="3865949" y="1605349"/>
            <a:ext cx="782251" cy="800100"/>
          </a:xfrm>
          <a:prstGeom prst="roundRect">
            <a:avLst>
              <a:gd fmla="val 16667" name="adj"/>
            </a:avLst>
          </a:prstGeom>
          <a:solidFill>
            <a:srgbClr val="B7CCE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-County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-Multiplier</a:t>
            </a:r>
            <a:endParaRPr/>
          </a:p>
        </p:txBody>
      </p:sp>
      <p:sp>
        <p:nvSpPr>
          <p:cNvPr id="210" name="Google Shape;210;p18"/>
          <p:cNvSpPr/>
          <p:nvPr/>
        </p:nvSpPr>
        <p:spPr>
          <a:xfrm>
            <a:off x="4780349" y="1605349"/>
            <a:ext cx="782251" cy="800100"/>
          </a:xfrm>
          <a:prstGeom prst="roundRect">
            <a:avLst>
              <a:gd fmla="val 16667" name="adj"/>
            </a:avLst>
          </a:prstGeom>
          <a:solidFill>
            <a:srgbClr val="B7CCE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-Metro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-Multiplier</a:t>
            </a:r>
            <a:endParaRPr/>
          </a:p>
        </p:txBody>
      </p:sp>
      <p:sp>
        <p:nvSpPr>
          <p:cNvPr id="211" name="Google Shape;211;p18"/>
          <p:cNvSpPr/>
          <p:nvPr/>
        </p:nvSpPr>
        <p:spPr>
          <a:xfrm>
            <a:off x="5694749" y="1605349"/>
            <a:ext cx="782251" cy="800100"/>
          </a:xfrm>
          <a:prstGeom prst="roundRect">
            <a:avLst>
              <a:gd fmla="val 16667" name="adj"/>
            </a:avLst>
          </a:prstGeom>
          <a:solidFill>
            <a:srgbClr val="B7CCE4"/>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-Zillow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-Multiplier</a:t>
            </a:r>
            <a:endParaRPr/>
          </a:p>
        </p:txBody>
      </p:sp>
      <p:sp>
        <p:nvSpPr>
          <p:cNvPr id="212" name="Google Shape;212;p18"/>
          <p:cNvSpPr txBox="1"/>
          <p:nvPr/>
        </p:nvSpPr>
        <p:spPr>
          <a:xfrm>
            <a:off x="3810000" y="94220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Geography translation tables</a:t>
            </a:r>
            <a:endParaRPr/>
          </a:p>
        </p:txBody>
      </p:sp>
      <p:sp>
        <p:nvSpPr>
          <p:cNvPr id="213" name="Google Shape;213;p18"/>
          <p:cNvSpPr txBox="1"/>
          <p:nvPr/>
        </p:nvSpPr>
        <p:spPr>
          <a:xfrm>
            <a:off x="3894781" y="1381145"/>
            <a:ext cx="724586"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Counties</a:t>
            </a:r>
            <a:endParaRPr/>
          </a:p>
        </p:txBody>
      </p:sp>
      <p:sp>
        <p:nvSpPr>
          <p:cNvPr id="214" name="Google Shape;214;p18"/>
          <p:cNvSpPr txBox="1"/>
          <p:nvPr/>
        </p:nvSpPr>
        <p:spPr>
          <a:xfrm>
            <a:off x="4749623" y="1372119"/>
            <a:ext cx="96537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Metro areas</a:t>
            </a:r>
            <a:endParaRPr/>
          </a:p>
        </p:txBody>
      </p:sp>
      <p:sp>
        <p:nvSpPr>
          <p:cNvPr id="215" name="Google Shape;215;p18"/>
          <p:cNvSpPr txBox="1"/>
          <p:nvPr/>
        </p:nvSpPr>
        <p:spPr>
          <a:xfrm>
            <a:off x="5598630" y="1372119"/>
            <a:ext cx="86391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Zillow areas</a:t>
            </a:r>
            <a:endParaRPr/>
          </a:p>
        </p:txBody>
      </p:sp>
      <p:sp>
        <p:nvSpPr>
          <p:cNvPr id="216" name="Google Shape;216;p18"/>
          <p:cNvSpPr txBox="1"/>
          <p:nvPr/>
        </p:nvSpPr>
        <p:spPr>
          <a:xfrm>
            <a:off x="4428622" y="3048000"/>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Block group shapefile</a:t>
            </a:r>
            <a:endParaRPr/>
          </a:p>
        </p:txBody>
      </p:sp>
      <p:sp>
        <p:nvSpPr>
          <p:cNvPr id="217" name="Google Shape;217;p18"/>
          <p:cNvSpPr/>
          <p:nvPr/>
        </p:nvSpPr>
        <p:spPr>
          <a:xfrm>
            <a:off x="4764155" y="3429000"/>
            <a:ext cx="782251" cy="8001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-geometry</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-model variables</a:t>
            </a:r>
            <a:endParaRPr/>
          </a:p>
        </p:txBody>
      </p:sp>
      <p:sp>
        <p:nvSpPr>
          <p:cNvPr id="218" name="Google Shape;218;p18"/>
          <p:cNvSpPr/>
          <p:nvPr/>
        </p:nvSpPr>
        <p:spPr>
          <a:xfrm>
            <a:off x="672978" y="1219200"/>
            <a:ext cx="2726557" cy="1295400"/>
          </a:xfrm>
          <a:prstGeom prst="roundRect">
            <a:avLst>
              <a:gd fmla="val 16667" name="adj"/>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18"/>
          <p:cNvSpPr/>
          <p:nvPr/>
        </p:nvSpPr>
        <p:spPr>
          <a:xfrm>
            <a:off x="728927" y="1605349"/>
            <a:ext cx="782251" cy="800100"/>
          </a:xfrm>
          <a:prstGeom prst="roundRect">
            <a:avLst>
              <a:gd fmla="val 16667" name="adj"/>
            </a:avLst>
          </a:prstGeom>
          <a:solidFill>
            <a:srgbClr val="E5B8B7"/>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20" name="Google Shape;220;p18"/>
          <p:cNvSpPr/>
          <p:nvPr/>
        </p:nvSpPr>
        <p:spPr>
          <a:xfrm>
            <a:off x="1643327" y="1605349"/>
            <a:ext cx="782251" cy="800100"/>
          </a:xfrm>
          <a:prstGeom prst="roundRect">
            <a:avLst>
              <a:gd fmla="val 16667" name="adj"/>
            </a:avLst>
          </a:prstGeom>
          <a:solidFill>
            <a:srgbClr val="E5B8B7"/>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21" name="Google Shape;221;p18"/>
          <p:cNvSpPr/>
          <p:nvPr/>
        </p:nvSpPr>
        <p:spPr>
          <a:xfrm>
            <a:off x="2557727" y="1605349"/>
            <a:ext cx="782251" cy="800100"/>
          </a:xfrm>
          <a:prstGeom prst="roundRect">
            <a:avLst>
              <a:gd fmla="val 16667" name="adj"/>
            </a:avLst>
          </a:prstGeom>
          <a:solidFill>
            <a:srgbClr val="E5B8B7"/>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22" name="Google Shape;222;p18"/>
          <p:cNvSpPr txBox="1"/>
          <p:nvPr/>
        </p:nvSpPr>
        <p:spPr>
          <a:xfrm>
            <a:off x="672978" y="94220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Demographics</a:t>
            </a:r>
            <a:endParaRPr/>
          </a:p>
        </p:txBody>
      </p:sp>
      <p:sp>
        <p:nvSpPr>
          <p:cNvPr id="223" name="Google Shape;223;p18"/>
          <p:cNvSpPr txBox="1"/>
          <p:nvPr/>
        </p:nvSpPr>
        <p:spPr>
          <a:xfrm>
            <a:off x="757759" y="1381145"/>
            <a:ext cx="724586"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Age</a:t>
            </a:r>
            <a:endParaRPr/>
          </a:p>
        </p:txBody>
      </p:sp>
      <p:sp>
        <p:nvSpPr>
          <p:cNvPr id="224" name="Google Shape;224;p18"/>
          <p:cNvSpPr txBox="1"/>
          <p:nvPr/>
        </p:nvSpPr>
        <p:spPr>
          <a:xfrm>
            <a:off x="1612601" y="1372119"/>
            <a:ext cx="96537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Income</a:t>
            </a:r>
            <a:endParaRPr/>
          </a:p>
        </p:txBody>
      </p:sp>
      <p:sp>
        <p:nvSpPr>
          <p:cNvPr id="225" name="Google Shape;225;p18"/>
          <p:cNvSpPr txBox="1"/>
          <p:nvPr/>
        </p:nvSpPr>
        <p:spPr>
          <a:xfrm>
            <a:off x="2516893" y="1372119"/>
            <a:ext cx="86391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Race</a:t>
            </a:r>
            <a:endParaRPr/>
          </a:p>
        </p:txBody>
      </p:sp>
      <p:sp>
        <p:nvSpPr>
          <p:cNvPr id="226" name="Google Shape;226;p18"/>
          <p:cNvSpPr/>
          <p:nvPr/>
        </p:nvSpPr>
        <p:spPr>
          <a:xfrm>
            <a:off x="7042335" y="1219200"/>
            <a:ext cx="2726557" cy="1295400"/>
          </a:xfrm>
          <a:prstGeom prst="roundRect">
            <a:avLst>
              <a:gd fmla="val 16667" name="adj"/>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18"/>
          <p:cNvSpPr/>
          <p:nvPr/>
        </p:nvSpPr>
        <p:spPr>
          <a:xfrm>
            <a:off x="7098284" y="1605349"/>
            <a:ext cx="782251" cy="800100"/>
          </a:xfrm>
          <a:prstGeom prst="roundRect">
            <a:avLst>
              <a:gd fmla="val 16667" name="adj"/>
            </a:avLst>
          </a:prstGeom>
          <a:solidFill>
            <a:srgbClr val="D6E3BC"/>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Prices</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Characte.</a:t>
            </a:r>
            <a:endParaRPr/>
          </a:p>
        </p:txBody>
      </p:sp>
      <p:sp>
        <p:nvSpPr>
          <p:cNvPr id="228" name="Google Shape;228;p18"/>
          <p:cNvSpPr/>
          <p:nvPr/>
        </p:nvSpPr>
        <p:spPr>
          <a:xfrm>
            <a:off x="8012684" y="1605349"/>
            <a:ext cx="782251" cy="800100"/>
          </a:xfrm>
          <a:prstGeom prst="roundRect">
            <a:avLst>
              <a:gd fmla="val 16667" name="adj"/>
            </a:avLst>
          </a:prstGeom>
          <a:solidFill>
            <a:srgbClr val="D6E3BC"/>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Prices</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Characte.</a:t>
            </a:r>
            <a:endParaRPr/>
          </a:p>
        </p:txBody>
      </p:sp>
      <p:sp>
        <p:nvSpPr>
          <p:cNvPr id="229" name="Google Shape;229;p18"/>
          <p:cNvSpPr/>
          <p:nvPr/>
        </p:nvSpPr>
        <p:spPr>
          <a:xfrm>
            <a:off x="8927084" y="1605349"/>
            <a:ext cx="782251" cy="800100"/>
          </a:xfrm>
          <a:prstGeom prst="roundRect">
            <a:avLst>
              <a:gd fmla="val 16667" name="adj"/>
            </a:avLst>
          </a:prstGeom>
          <a:solidFill>
            <a:srgbClr val="D6E3BC"/>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30" name="Google Shape;230;p18"/>
          <p:cNvSpPr txBox="1"/>
          <p:nvPr/>
        </p:nvSpPr>
        <p:spPr>
          <a:xfrm>
            <a:off x="7042335" y="94220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Real estate</a:t>
            </a:r>
            <a:endParaRPr/>
          </a:p>
        </p:txBody>
      </p:sp>
      <p:sp>
        <p:nvSpPr>
          <p:cNvPr id="231" name="Google Shape;231;p18"/>
          <p:cNvSpPr txBox="1"/>
          <p:nvPr/>
        </p:nvSpPr>
        <p:spPr>
          <a:xfrm>
            <a:off x="7116647" y="1228078"/>
            <a:ext cx="724586"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Rented houses</a:t>
            </a:r>
            <a:endParaRPr/>
          </a:p>
        </p:txBody>
      </p:sp>
      <p:sp>
        <p:nvSpPr>
          <p:cNvPr id="232" name="Google Shape;232;p18"/>
          <p:cNvSpPr txBox="1"/>
          <p:nvPr/>
        </p:nvSpPr>
        <p:spPr>
          <a:xfrm>
            <a:off x="7915545" y="1219200"/>
            <a:ext cx="96537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Owned houses</a:t>
            </a:r>
            <a:endParaRPr/>
          </a:p>
        </p:txBody>
      </p:sp>
      <p:sp>
        <p:nvSpPr>
          <p:cNvPr id="233" name="Google Shape;233;p18"/>
          <p:cNvSpPr/>
          <p:nvPr/>
        </p:nvSpPr>
        <p:spPr>
          <a:xfrm>
            <a:off x="672978" y="3048000"/>
            <a:ext cx="2726557" cy="1295400"/>
          </a:xfrm>
          <a:prstGeom prst="roundRect">
            <a:avLst>
              <a:gd fmla="val 16667" name="adj"/>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18"/>
          <p:cNvSpPr/>
          <p:nvPr/>
        </p:nvSpPr>
        <p:spPr>
          <a:xfrm>
            <a:off x="988876" y="3434149"/>
            <a:ext cx="782251" cy="800100"/>
          </a:xfrm>
          <a:prstGeom prst="roundRect">
            <a:avLst>
              <a:gd fmla="val 16667" name="adj"/>
            </a:avLst>
          </a:prstGeom>
          <a:solidFill>
            <a:srgbClr val="CCC0D9"/>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35" name="Google Shape;235;p18"/>
          <p:cNvSpPr/>
          <p:nvPr/>
        </p:nvSpPr>
        <p:spPr>
          <a:xfrm>
            <a:off x="2297439" y="3434149"/>
            <a:ext cx="782251" cy="800100"/>
          </a:xfrm>
          <a:prstGeom prst="roundRect">
            <a:avLst>
              <a:gd fmla="val 16667" name="adj"/>
            </a:avLst>
          </a:prstGeom>
          <a:solidFill>
            <a:srgbClr val="CCC0D9"/>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36" name="Google Shape;236;p18"/>
          <p:cNvSpPr txBox="1"/>
          <p:nvPr/>
        </p:nvSpPr>
        <p:spPr>
          <a:xfrm>
            <a:off x="914400" y="3192294"/>
            <a:ext cx="96537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Time to work</a:t>
            </a:r>
            <a:endParaRPr/>
          </a:p>
        </p:txBody>
      </p:sp>
      <p:sp>
        <p:nvSpPr>
          <p:cNvPr id="237" name="Google Shape;237;p18"/>
          <p:cNvSpPr txBox="1"/>
          <p:nvPr/>
        </p:nvSpPr>
        <p:spPr>
          <a:xfrm>
            <a:off x="2222201" y="3200919"/>
            <a:ext cx="105439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Transportation</a:t>
            </a:r>
            <a:endParaRPr/>
          </a:p>
        </p:txBody>
      </p:sp>
      <p:sp>
        <p:nvSpPr>
          <p:cNvPr id="238" name="Google Shape;238;p18"/>
          <p:cNvSpPr txBox="1"/>
          <p:nvPr/>
        </p:nvSpPr>
        <p:spPr>
          <a:xfrm>
            <a:off x="672978" y="273987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Mobility</a:t>
            </a:r>
            <a:endParaRPr/>
          </a:p>
        </p:txBody>
      </p:sp>
      <p:sp>
        <p:nvSpPr>
          <p:cNvPr id="239" name="Google Shape;239;p18"/>
          <p:cNvSpPr/>
          <p:nvPr/>
        </p:nvSpPr>
        <p:spPr>
          <a:xfrm>
            <a:off x="672978" y="4876800"/>
            <a:ext cx="2726557" cy="1295400"/>
          </a:xfrm>
          <a:prstGeom prst="roundRect">
            <a:avLst>
              <a:gd fmla="val 16667" name="adj"/>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8"/>
          <p:cNvSpPr/>
          <p:nvPr/>
        </p:nvSpPr>
        <p:spPr>
          <a:xfrm>
            <a:off x="728927" y="5262949"/>
            <a:ext cx="782251" cy="800100"/>
          </a:xfrm>
          <a:prstGeom prst="roundRect">
            <a:avLst>
              <a:gd fmla="val 16667" name="adj"/>
            </a:avLst>
          </a:prstGeom>
          <a:solidFill>
            <a:srgbClr val="B6DDE7"/>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41" name="Google Shape;241;p18"/>
          <p:cNvSpPr/>
          <p:nvPr/>
        </p:nvSpPr>
        <p:spPr>
          <a:xfrm>
            <a:off x="1643327" y="5262949"/>
            <a:ext cx="782251" cy="800100"/>
          </a:xfrm>
          <a:prstGeom prst="roundRect">
            <a:avLst>
              <a:gd fmla="val 16667" name="adj"/>
            </a:avLst>
          </a:prstGeom>
          <a:solidFill>
            <a:srgbClr val="B6DDE7"/>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42" name="Google Shape;242;p18"/>
          <p:cNvSpPr/>
          <p:nvPr/>
        </p:nvSpPr>
        <p:spPr>
          <a:xfrm>
            <a:off x="2557727" y="5262949"/>
            <a:ext cx="782251" cy="800100"/>
          </a:xfrm>
          <a:prstGeom prst="roundRect">
            <a:avLst>
              <a:gd fmla="val 16667" name="adj"/>
            </a:avLst>
          </a:prstGeom>
          <a:solidFill>
            <a:srgbClr val="B6DDE7"/>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43" name="Google Shape;243;p18"/>
          <p:cNvSpPr txBox="1"/>
          <p:nvPr/>
        </p:nvSpPr>
        <p:spPr>
          <a:xfrm>
            <a:off x="685800" y="4838700"/>
            <a:ext cx="86391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Historical scores</a:t>
            </a:r>
            <a:endParaRPr/>
          </a:p>
        </p:txBody>
      </p:sp>
      <p:sp>
        <p:nvSpPr>
          <p:cNvPr id="244" name="Google Shape;244;p18"/>
          <p:cNvSpPr txBox="1"/>
          <p:nvPr/>
        </p:nvSpPr>
        <p:spPr>
          <a:xfrm>
            <a:off x="1568089" y="4838700"/>
            <a:ext cx="1054399"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At-risk areas score</a:t>
            </a:r>
            <a:endParaRPr/>
          </a:p>
        </p:txBody>
      </p:sp>
      <p:sp>
        <p:nvSpPr>
          <p:cNvPr id="245" name="Google Shape;245;p18"/>
          <p:cNvSpPr txBox="1"/>
          <p:nvPr/>
        </p:nvSpPr>
        <p:spPr>
          <a:xfrm>
            <a:off x="2516893" y="4838699"/>
            <a:ext cx="86391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Score projections</a:t>
            </a:r>
            <a:endParaRPr/>
          </a:p>
        </p:txBody>
      </p:sp>
      <p:sp>
        <p:nvSpPr>
          <p:cNvPr id="246" name="Google Shape;246;p18"/>
          <p:cNvSpPr txBox="1"/>
          <p:nvPr/>
        </p:nvSpPr>
        <p:spPr>
          <a:xfrm>
            <a:off x="672978" y="456867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Areas of risk model output</a:t>
            </a:r>
            <a:endParaRPr/>
          </a:p>
        </p:txBody>
      </p:sp>
      <p:sp>
        <p:nvSpPr>
          <p:cNvPr id="247" name="Google Shape;247;p18"/>
          <p:cNvSpPr/>
          <p:nvPr/>
        </p:nvSpPr>
        <p:spPr>
          <a:xfrm>
            <a:off x="7029513" y="3048000"/>
            <a:ext cx="2726557" cy="1295400"/>
          </a:xfrm>
          <a:prstGeom prst="roundRect">
            <a:avLst>
              <a:gd fmla="val 16667" name="adj"/>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18"/>
          <p:cNvSpPr/>
          <p:nvPr/>
        </p:nvSpPr>
        <p:spPr>
          <a:xfrm>
            <a:off x="7085462" y="3434149"/>
            <a:ext cx="782251" cy="800100"/>
          </a:xfrm>
          <a:prstGeom prst="roundRect">
            <a:avLst>
              <a:gd fmla="val 16667" name="adj"/>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49" name="Google Shape;249;p18"/>
          <p:cNvSpPr/>
          <p:nvPr/>
        </p:nvSpPr>
        <p:spPr>
          <a:xfrm>
            <a:off x="7999862" y="3434149"/>
            <a:ext cx="782251" cy="800100"/>
          </a:xfrm>
          <a:prstGeom prst="roundRect">
            <a:avLst>
              <a:gd fmla="val 16667" name="adj"/>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50" name="Google Shape;250;p18"/>
          <p:cNvSpPr/>
          <p:nvPr/>
        </p:nvSpPr>
        <p:spPr>
          <a:xfrm>
            <a:off x="8914262" y="3434149"/>
            <a:ext cx="782251" cy="800100"/>
          </a:xfrm>
          <a:prstGeom prst="roundRect">
            <a:avLst>
              <a:gd fmla="val 16667" name="adj"/>
            </a:avLst>
          </a:prstGeom>
          <a:solidFill>
            <a:srgbClr val="FBD4B4"/>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51" name="Google Shape;251;p18"/>
          <p:cNvSpPr txBox="1"/>
          <p:nvPr/>
        </p:nvSpPr>
        <p:spPr>
          <a:xfrm>
            <a:off x="7188023" y="3192294"/>
            <a:ext cx="96537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Tenure</a:t>
            </a:r>
            <a:endParaRPr/>
          </a:p>
        </p:txBody>
      </p:sp>
      <p:sp>
        <p:nvSpPr>
          <p:cNvPr id="252" name="Google Shape;252;p18"/>
          <p:cNvSpPr txBox="1"/>
          <p:nvPr/>
        </p:nvSpPr>
        <p:spPr>
          <a:xfrm>
            <a:off x="8060541" y="3200919"/>
            <a:ext cx="105439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Mobility</a:t>
            </a:r>
            <a:endParaRPr/>
          </a:p>
        </p:txBody>
      </p:sp>
      <p:sp>
        <p:nvSpPr>
          <p:cNvPr id="253" name="Google Shape;253;p18"/>
          <p:cNvSpPr txBox="1"/>
          <p:nvPr/>
        </p:nvSpPr>
        <p:spPr>
          <a:xfrm>
            <a:off x="8940964" y="3200919"/>
            <a:ext cx="86391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Amenities</a:t>
            </a:r>
            <a:endParaRPr/>
          </a:p>
        </p:txBody>
      </p:sp>
      <p:sp>
        <p:nvSpPr>
          <p:cNvPr id="254" name="Google Shape;254;p18"/>
          <p:cNvSpPr txBox="1"/>
          <p:nvPr/>
        </p:nvSpPr>
        <p:spPr>
          <a:xfrm>
            <a:off x="7029513" y="2739871"/>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Tenancy</a:t>
            </a:r>
            <a:endParaRPr/>
          </a:p>
        </p:txBody>
      </p:sp>
      <p:sp>
        <p:nvSpPr>
          <p:cNvPr id="255" name="Google Shape;255;p18"/>
          <p:cNvSpPr txBox="1"/>
          <p:nvPr/>
        </p:nvSpPr>
        <p:spPr>
          <a:xfrm>
            <a:off x="8864423" y="1219200"/>
            <a:ext cx="96537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Zillow indexes</a:t>
            </a:r>
            <a:endParaRPr/>
          </a:p>
        </p:txBody>
      </p:sp>
      <p:sp>
        <p:nvSpPr>
          <p:cNvPr id="256" name="Google Shape;256;p18"/>
          <p:cNvSpPr/>
          <p:nvPr/>
        </p:nvSpPr>
        <p:spPr>
          <a:xfrm>
            <a:off x="3574678" y="3598661"/>
            <a:ext cx="640206" cy="232607"/>
          </a:xfrm>
          <a:prstGeom prst="rightArrow">
            <a:avLst>
              <a:gd fmla="val 50000" name="adj1"/>
              <a:gd fmla="val 50000" name="adj2"/>
            </a:avLst>
          </a:prstGeom>
          <a:solidFill>
            <a:schemeClr val="accent4"/>
          </a:solidFill>
          <a:ln cap="flat" cmpd="sng" w="25400">
            <a:solidFill>
              <a:srgbClr val="5D48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18"/>
          <p:cNvSpPr/>
          <p:nvPr/>
        </p:nvSpPr>
        <p:spPr>
          <a:xfrm rot="10800000">
            <a:off x="6216454" y="3598661"/>
            <a:ext cx="640206" cy="232607"/>
          </a:xfrm>
          <a:prstGeom prst="rightArrow">
            <a:avLst>
              <a:gd fmla="val 50000" name="adj1"/>
              <a:gd fmla="val 50000" name="adj2"/>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 name="Google Shape;258;p18"/>
          <p:cNvSpPr/>
          <p:nvPr/>
        </p:nvSpPr>
        <p:spPr>
          <a:xfrm>
            <a:off x="7029513" y="4767649"/>
            <a:ext cx="2726557" cy="1295400"/>
          </a:xfrm>
          <a:prstGeom prst="roundRect">
            <a:avLst>
              <a:gd fmla="val 16667" name="adj"/>
            </a:avLst>
          </a:prstGeom>
          <a:solidFill>
            <a:srgbClr val="938953"/>
          </a:solidFill>
          <a:ln cap="flat" cmpd="sng" w="25400">
            <a:solidFill>
              <a:srgbClr val="4944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 name="Google Shape;259;p18"/>
          <p:cNvSpPr/>
          <p:nvPr/>
        </p:nvSpPr>
        <p:spPr>
          <a:xfrm>
            <a:off x="7294949" y="5153798"/>
            <a:ext cx="782251" cy="800100"/>
          </a:xfrm>
          <a:prstGeom prst="roundRect">
            <a:avLst>
              <a:gd fmla="val 16667" name="adj"/>
            </a:avLst>
          </a:prstGeom>
          <a:solidFill>
            <a:srgbClr val="C4BD97"/>
          </a:solidFill>
          <a:ln cap="flat" cmpd="sng" w="25400">
            <a:solidFill>
              <a:srgbClr val="4944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60" name="Google Shape;260;p18"/>
          <p:cNvSpPr/>
          <p:nvPr/>
        </p:nvSpPr>
        <p:spPr>
          <a:xfrm>
            <a:off x="8763000" y="5153798"/>
            <a:ext cx="782251" cy="800100"/>
          </a:xfrm>
          <a:prstGeom prst="roundRect">
            <a:avLst>
              <a:gd fmla="val 16667" name="adj"/>
            </a:avLst>
          </a:prstGeom>
          <a:solidFill>
            <a:srgbClr val="C4BD97"/>
          </a:solidFill>
          <a:ln cap="flat" cmpd="sng" w="25400">
            <a:solidFill>
              <a:srgbClr val="4944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-Blkgrp ID</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a:t>
            </a:r>
            <a:endParaRPr/>
          </a:p>
        </p:txBody>
      </p:sp>
      <p:sp>
        <p:nvSpPr>
          <p:cNvPr id="261" name="Google Shape;261;p18"/>
          <p:cNvSpPr txBox="1"/>
          <p:nvPr/>
        </p:nvSpPr>
        <p:spPr>
          <a:xfrm>
            <a:off x="7239000" y="4767649"/>
            <a:ext cx="965377"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Public transport</a:t>
            </a:r>
            <a:endParaRPr/>
          </a:p>
        </p:txBody>
      </p:sp>
      <p:sp>
        <p:nvSpPr>
          <p:cNvPr id="262" name="Google Shape;262;p18"/>
          <p:cNvSpPr txBox="1"/>
          <p:nvPr/>
        </p:nvSpPr>
        <p:spPr>
          <a:xfrm>
            <a:off x="8763000" y="4920568"/>
            <a:ext cx="863917"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Amenities</a:t>
            </a:r>
            <a:endParaRPr/>
          </a:p>
        </p:txBody>
      </p:sp>
      <p:sp>
        <p:nvSpPr>
          <p:cNvPr id="263" name="Google Shape;263;p18"/>
          <p:cNvSpPr txBox="1"/>
          <p:nvPr/>
        </p:nvSpPr>
        <p:spPr>
          <a:xfrm>
            <a:off x="7029513" y="4459520"/>
            <a:ext cx="281037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Openstreetmap</a:t>
            </a:r>
            <a:endParaRPr/>
          </a:p>
        </p:txBody>
      </p:sp>
      <p:sp>
        <p:nvSpPr>
          <p:cNvPr id="264" name="Google Shape;264;p18"/>
          <p:cNvSpPr/>
          <p:nvPr/>
        </p:nvSpPr>
        <p:spPr>
          <a:xfrm rot="2114712">
            <a:off x="3549387" y="2815393"/>
            <a:ext cx="640206" cy="232607"/>
          </a:xfrm>
          <a:prstGeom prst="rightArrow">
            <a:avLst>
              <a:gd fmla="val 50000" name="adj1"/>
              <a:gd fmla="val 50000" name="adj2"/>
            </a:avLst>
          </a:prstGeom>
          <a:solidFill>
            <a:schemeClr val="accent2"/>
          </a:solidFill>
          <a:ln cap="flat" cmpd="sng" w="25400">
            <a:solidFill>
              <a:srgbClr val="8C3A3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18"/>
          <p:cNvSpPr/>
          <p:nvPr/>
        </p:nvSpPr>
        <p:spPr>
          <a:xfrm rot="8714330">
            <a:off x="6315629" y="2791236"/>
            <a:ext cx="640206" cy="232607"/>
          </a:xfrm>
          <a:prstGeom prst="rightArrow">
            <a:avLst>
              <a:gd fmla="val 50000" name="adj1"/>
              <a:gd fmla="val 50000" name="adj2"/>
            </a:avLst>
          </a:prstGeom>
          <a:solidFill>
            <a:schemeClr val="accent3"/>
          </a:solidFill>
          <a:ln cap="flat" cmpd="sng" w="25400">
            <a:solidFill>
              <a:srgbClr val="7188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18"/>
          <p:cNvSpPr/>
          <p:nvPr/>
        </p:nvSpPr>
        <p:spPr>
          <a:xfrm rot="5400000">
            <a:off x="4956221" y="2657897"/>
            <a:ext cx="365760" cy="23906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8"/>
          <p:cNvSpPr/>
          <p:nvPr/>
        </p:nvSpPr>
        <p:spPr>
          <a:xfrm rot="-2054686">
            <a:off x="3526959" y="4360218"/>
            <a:ext cx="640206" cy="232607"/>
          </a:xfrm>
          <a:prstGeom prst="rightArrow">
            <a:avLst>
              <a:gd fmla="val 50000" name="adj1"/>
              <a:gd fmla="val 50000" name="adj2"/>
            </a:avLst>
          </a:prstGeom>
          <a:solidFill>
            <a:schemeClr val="accent5"/>
          </a:solidFill>
          <a:ln cap="flat" cmpd="sng" w="25400">
            <a:solidFill>
              <a:srgbClr val="367D9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18"/>
          <p:cNvSpPr/>
          <p:nvPr/>
        </p:nvSpPr>
        <p:spPr>
          <a:xfrm rot="-8855063">
            <a:off x="6240644" y="4417325"/>
            <a:ext cx="640206" cy="232607"/>
          </a:xfrm>
          <a:prstGeom prst="rightArrow">
            <a:avLst>
              <a:gd fmla="val 50000" name="adj1"/>
              <a:gd fmla="val 50000" name="adj2"/>
            </a:avLst>
          </a:prstGeom>
          <a:solidFill>
            <a:srgbClr val="938953"/>
          </a:solidFill>
          <a:ln cap="flat" cmpd="sng" w="25400">
            <a:solidFill>
              <a:srgbClr val="49442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18"/>
          <p:cNvSpPr/>
          <p:nvPr/>
        </p:nvSpPr>
        <p:spPr>
          <a:xfrm rot="8649697">
            <a:off x="3654390" y="4638998"/>
            <a:ext cx="640206" cy="23260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19"/>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b="1" sz="2400"/>
          </a:p>
          <a:p>
            <a:pPr indent="0" lvl="0" marL="0" rtl="0" algn="l">
              <a:spcBef>
                <a:spcPts val="600"/>
              </a:spcBef>
              <a:spcAft>
                <a:spcPts val="0"/>
              </a:spcAft>
              <a:buNone/>
            </a:pPr>
            <a:r>
              <a:t/>
            </a:r>
            <a:endParaRPr/>
          </a:p>
        </p:txBody>
      </p:sp>
      <p:sp>
        <p:nvSpPr>
          <p:cNvPr id="276" name="Google Shape;276;p19"/>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Procedural PostgreSQL</a:t>
            </a:r>
            <a:endParaRPr/>
          </a:p>
        </p:txBody>
      </p:sp>
      <p:pic>
        <p:nvPicPr>
          <p:cNvPr id="277" name="Google Shape;277;p19"/>
          <p:cNvPicPr preferRelativeResize="0"/>
          <p:nvPr/>
        </p:nvPicPr>
        <p:blipFill rotWithShape="1">
          <a:blip r:embed="rId3">
            <a:alphaModFix/>
          </a:blip>
          <a:srcRect b="17071" l="26010" r="14373" t="12792"/>
          <a:stretch/>
        </p:blipFill>
        <p:spPr>
          <a:xfrm>
            <a:off x="335275" y="1043600"/>
            <a:ext cx="7369898" cy="551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0"/>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Dimensional model - Zillow (DBeaver)</a:t>
            </a:r>
            <a:endParaRPr/>
          </a:p>
        </p:txBody>
      </p:sp>
      <p:pic>
        <p:nvPicPr>
          <p:cNvPr id="284" name="Google Shape;284;p20"/>
          <p:cNvPicPr preferRelativeResize="0"/>
          <p:nvPr/>
        </p:nvPicPr>
        <p:blipFill rotWithShape="1">
          <a:blip r:embed="rId3">
            <a:alphaModFix/>
          </a:blip>
          <a:srcRect b="14683" l="15895" r="15414" t="12045"/>
          <a:stretch/>
        </p:blipFill>
        <p:spPr>
          <a:xfrm>
            <a:off x="672350" y="1021975"/>
            <a:ext cx="8310276" cy="554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1"/>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1800"/>
              <a:t>Data was loaded into </a:t>
            </a:r>
            <a:r>
              <a:rPr b="1" lang="en-US" sz="1800"/>
              <a:t>Google Cloud Platform </a:t>
            </a:r>
            <a:r>
              <a:rPr lang="en-US" sz="1800"/>
              <a:t>through instances using Python scripts and stored in storage buckets </a:t>
            </a:r>
            <a:endParaRPr sz="1800"/>
          </a:p>
        </p:txBody>
      </p:sp>
      <p:sp>
        <p:nvSpPr>
          <p:cNvPr id="291" name="Google Shape;291;p21"/>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Data Storage</a:t>
            </a:r>
            <a:endParaRPr/>
          </a:p>
        </p:txBody>
      </p:sp>
      <p:pic>
        <p:nvPicPr>
          <p:cNvPr id="292" name="Google Shape;292;p21"/>
          <p:cNvPicPr preferRelativeResize="0"/>
          <p:nvPr/>
        </p:nvPicPr>
        <p:blipFill>
          <a:blip r:embed="rId3">
            <a:alphaModFix/>
          </a:blip>
          <a:stretch>
            <a:fillRect/>
          </a:stretch>
        </p:blipFill>
        <p:spPr>
          <a:xfrm>
            <a:off x="152400" y="1600200"/>
            <a:ext cx="4419600" cy="3009900"/>
          </a:xfrm>
          <a:prstGeom prst="rect">
            <a:avLst/>
          </a:prstGeom>
          <a:noFill/>
          <a:ln>
            <a:noFill/>
          </a:ln>
        </p:spPr>
      </p:pic>
      <p:pic>
        <p:nvPicPr>
          <p:cNvPr id="293" name="Google Shape;293;p21"/>
          <p:cNvPicPr preferRelativeResize="0"/>
          <p:nvPr/>
        </p:nvPicPr>
        <p:blipFill>
          <a:blip r:embed="rId4">
            <a:alphaModFix/>
          </a:blip>
          <a:stretch>
            <a:fillRect/>
          </a:stretch>
        </p:blipFill>
        <p:spPr>
          <a:xfrm>
            <a:off x="2505625" y="1733550"/>
            <a:ext cx="7429500" cy="1152525"/>
          </a:xfrm>
          <a:prstGeom prst="rect">
            <a:avLst/>
          </a:prstGeom>
          <a:noFill/>
          <a:ln cap="flat" cmpd="sng" w="9525">
            <a:solidFill>
              <a:schemeClr val="dk2"/>
            </a:solidFill>
            <a:prstDash val="solid"/>
            <a:round/>
            <a:headEnd len="sm" w="sm" type="none"/>
            <a:tailEnd len="sm" w="sm" type="none"/>
          </a:ln>
        </p:spPr>
      </p:pic>
      <p:pic>
        <p:nvPicPr>
          <p:cNvPr id="294" name="Google Shape;294;p21"/>
          <p:cNvPicPr preferRelativeResize="0"/>
          <p:nvPr/>
        </p:nvPicPr>
        <p:blipFill>
          <a:blip r:embed="rId5">
            <a:alphaModFix/>
          </a:blip>
          <a:stretch>
            <a:fillRect/>
          </a:stretch>
        </p:blipFill>
        <p:spPr>
          <a:xfrm>
            <a:off x="4218675" y="2943225"/>
            <a:ext cx="3765526" cy="3134851"/>
          </a:xfrm>
          <a:prstGeom prst="rect">
            <a:avLst/>
          </a:prstGeom>
          <a:noFill/>
          <a:ln>
            <a:noFill/>
          </a:ln>
        </p:spPr>
      </p:pic>
      <p:sp>
        <p:nvSpPr>
          <p:cNvPr id="295" name="Google Shape;295;p21"/>
          <p:cNvSpPr txBox="1"/>
          <p:nvPr>
            <p:ph idx="1" type="body"/>
          </p:nvPr>
        </p:nvSpPr>
        <p:spPr>
          <a:xfrm>
            <a:off x="152400" y="4826675"/>
            <a:ext cx="4419600" cy="11574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SzPts val="1800"/>
              <a:buChar char="•"/>
            </a:pPr>
            <a:r>
              <a:rPr lang="en-US" sz="1800"/>
              <a:t>Utilized GCP as main platform for our data ingestion, storage, and reporting processes</a:t>
            </a:r>
            <a:endParaRPr sz="1800"/>
          </a:p>
          <a:p>
            <a:pPr indent="-342900" lvl="0" marL="457200" rtl="0" algn="l">
              <a:spcBef>
                <a:spcPts val="0"/>
              </a:spcBef>
              <a:spcAft>
                <a:spcPts val="0"/>
              </a:spcAft>
              <a:buSzPts val="1800"/>
              <a:buChar char="•"/>
            </a:pPr>
            <a:r>
              <a:rPr lang="en-US" sz="1800"/>
              <a:t>Called Census API to update data &amp; check integrity  through Python scripts</a:t>
            </a:r>
            <a:endParaRPr sz="1800"/>
          </a:p>
        </p:txBody>
      </p:sp>
      <p:pic>
        <p:nvPicPr>
          <p:cNvPr descr="Image result for gcp" id="296" name="Google Shape;296;p21"/>
          <p:cNvPicPr preferRelativeResize="0"/>
          <p:nvPr/>
        </p:nvPicPr>
        <p:blipFill rotWithShape="1">
          <a:blip r:embed="rId6">
            <a:alphaModFix/>
          </a:blip>
          <a:srcRect b="0" l="0" r="0" t="0"/>
          <a:stretch/>
        </p:blipFill>
        <p:spPr>
          <a:xfrm>
            <a:off x="8195661" y="16778"/>
            <a:ext cx="2167538" cy="867025"/>
          </a:xfrm>
          <a:prstGeom prst="rect">
            <a:avLst/>
          </a:prstGeom>
          <a:noFill/>
          <a:ln>
            <a:noFill/>
          </a:ln>
        </p:spPr>
      </p:pic>
      <p:pic>
        <p:nvPicPr>
          <p:cNvPr id="297" name="Google Shape;297;p21"/>
          <p:cNvPicPr preferRelativeResize="0"/>
          <p:nvPr/>
        </p:nvPicPr>
        <p:blipFill rotWithShape="1">
          <a:blip r:embed="rId7">
            <a:alphaModFix/>
          </a:blip>
          <a:srcRect b="8381" l="0" r="44243" t="21418"/>
          <a:stretch/>
        </p:blipFill>
        <p:spPr>
          <a:xfrm>
            <a:off x="6428400" y="2943225"/>
            <a:ext cx="3570874" cy="252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2"/>
          <p:cNvSpPr txBox="1"/>
          <p:nvPr>
            <p:ph idx="1" type="body"/>
          </p:nvPr>
        </p:nvSpPr>
        <p:spPr>
          <a:xfrm>
            <a:off x="335280" y="914400"/>
            <a:ext cx="9304020" cy="190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90000"/>
              </a:lnSpc>
              <a:spcBef>
                <a:spcPts val="600"/>
              </a:spcBef>
              <a:spcAft>
                <a:spcPts val="0"/>
              </a:spcAft>
              <a:buClr>
                <a:schemeClr val="dk1"/>
              </a:buClr>
              <a:buSzPts val="1800"/>
              <a:buFont typeface="Calibri"/>
              <a:buChar char="•"/>
            </a:pPr>
            <a:r>
              <a:rPr b="1" i="0" lang="en-US" sz="1800" u="none" cap="none" strike="noStrike">
                <a:solidFill>
                  <a:schemeClr val="dk1"/>
                </a:solidFill>
              </a:rPr>
              <a:t>A Gini index</a:t>
            </a:r>
            <a:r>
              <a:rPr b="0" i="0" lang="en-US" sz="1800" u="none" cap="none" strike="noStrike">
                <a:solidFill>
                  <a:schemeClr val="dk1"/>
                </a:solidFill>
                <a:latin typeface="Calibri"/>
                <a:ea typeface="Calibri"/>
                <a:cs typeface="Calibri"/>
                <a:sym typeface="Calibri"/>
              </a:rPr>
              <a:t> is a measure of statistical dispersion and most commonly used for indicating inequality. A Gini index will have a low value in a poor neighborhood indicating less inequality among Income level, Rent Prices and so on but also a lower standard of living. However as investments pour into such a neighborhood, house income, Rent prices start going up creating inequality hence resulting in a high Gini index. Over the course of years this upward trend eventually reaches a higher state of equilibrium. This in turn is associated Higher standard of living and lower inequality.</a:t>
            </a:r>
            <a:endParaRPr sz="1800"/>
          </a:p>
          <a:p>
            <a:pPr indent="0" lvl="0" marL="0" marR="0" rtl="0" algn="l">
              <a:lnSpc>
                <a:spcPct val="90000"/>
              </a:lnSpc>
              <a:spcBef>
                <a:spcPts val="600"/>
              </a:spcBef>
              <a:spcAft>
                <a:spcPts val="0"/>
              </a:spcAft>
              <a:buClr>
                <a:schemeClr val="dk1"/>
              </a:buClr>
              <a:buSzPts val="1600"/>
              <a:buFont typeface="Arial"/>
              <a:buNone/>
            </a:pPr>
            <a:r>
              <a:rPr b="0" i="0" lang="en-US" sz="1800" u="none" cap="none" strike="noStrike">
                <a:solidFill>
                  <a:schemeClr val="dk1"/>
                </a:solidFill>
                <a:latin typeface="Calibri"/>
                <a:ea typeface="Calibri"/>
                <a:cs typeface="Calibri"/>
                <a:sym typeface="Calibri"/>
              </a:rPr>
              <a:t> </a:t>
            </a:r>
            <a:endParaRPr sz="1800"/>
          </a:p>
        </p:txBody>
      </p:sp>
      <p:sp>
        <p:nvSpPr>
          <p:cNvPr id="303" name="Google Shape;303;p22"/>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Methodology for Analysis - Gini </a:t>
            </a:r>
            <a:r>
              <a:rPr lang="en-US"/>
              <a:t>Index</a:t>
            </a:r>
            <a:endParaRPr/>
          </a:p>
        </p:txBody>
      </p:sp>
      <p:sp>
        <p:nvSpPr>
          <p:cNvPr id="304" name="Google Shape;304;p22"/>
          <p:cNvSpPr/>
          <p:nvPr/>
        </p:nvSpPr>
        <p:spPr>
          <a:xfrm>
            <a:off x="5181538" y="4906184"/>
            <a:ext cx="1376928" cy="1011477"/>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Pre-Gentrification/</a:t>
            </a:r>
            <a:endParaRPr/>
          </a:p>
          <a:p>
            <a:pPr indent="0" lvl="0" marL="0" marR="0" rtl="0" algn="ctr">
              <a:spcBef>
                <a:spcPts val="0"/>
              </a:spcBef>
              <a:spcAft>
                <a:spcPts val="0"/>
              </a:spcAft>
              <a:buNone/>
            </a:pPr>
            <a:r>
              <a:rPr lang="en-US" sz="800">
                <a:solidFill>
                  <a:schemeClr val="lt1"/>
                </a:solidFill>
                <a:latin typeface="Calibri"/>
                <a:ea typeface="Calibri"/>
                <a:cs typeface="Calibri"/>
                <a:sym typeface="Calibri"/>
              </a:rPr>
              <a:t>Low Gini Index/lower inequality</a:t>
            </a:r>
            <a:endParaRPr/>
          </a:p>
        </p:txBody>
      </p:sp>
      <p:sp>
        <p:nvSpPr>
          <p:cNvPr id="305" name="Google Shape;305;p22"/>
          <p:cNvSpPr/>
          <p:nvPr/>
        </p:nvSpPr>
        <p:spPr>
          <a:xfrm rot="-8203981">
            <a:off x="6336857" y="3912193"/>
            <a:ext cx="127196" cy="107171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22"/>
          <p:cNvSpPr txBox="1"/>
          <p:nvPr/>
        </p:nvSpPr>
        <p:spPr>
          <a:xfrm rot="-2789351">
            <a:off x="5820976" y="4240889"/>
            <a:ext cx="888015"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Investment</a:t>
            </a:r>
            <a:endParaRPr/>
          </a:p>
        </p:txBody>
      </p:sp>
      <p:sp>
        <p:nvSpPr>
          <p:cNvPr id="307" name="Google Shape;307;p22"/>
          <p:cNvSpPr/>
          <p:nvPr/>
        </p:nvSpPr>
        <p:spPr>
          <a:xfrm>
            <a:off x="6640086" y="3167250"/>
            <a:ext cx="1376928" cy="1011477"/>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Gentrification is ongoing/High Gini index/High Inequality &amp; decoupling of values</a:t>
            </a:r>
            <a:endParaRPr/>
          </a:p>
        </p:txBody>
      </p:sp>
      <p:sp>
        <p:nvSpPr>
          <p:cNvPr id="308" name="Google Shape;308;p22"/>
          <p:cNvSpPr/>
          <p:nvPr/>
        </p:nvSpPr>
        <p:spPr>
          <a:xfrm>
            <a:off x="8077200" y="4876800"/>
            <a:ext cx="1376928" cy="1011477"/>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Post-Gentrification asked and actual values merge, Gini reverts</a:t>
            </a:r>
            <a:endParaRPr/>
          </a:p>
        </p:txBody>
      </p:sp>
      <p:sp>
        <p:nvSpPr>
          <p:cNvPr id="309" name="Google Shape;309;p22"/>
          <p:cNvSpPr/>
          <p:nvPr/>
        </p:nvSpPr>
        <p:spPr>
          <a:xfrm rot="-2365530">
            <a:off x="8202578" y="3946008"/>
            <a:ext cx="138783" cy="987261"/>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22"/>
          <p:cNvSpPr txBox="1"/>
          <p:nvPr/>
        </p:nvSpPr>
        <p:spPr>
          <a:xfrm rot="3173693">
            <a:off x="7980988" y="4272164"/>
            <a:ext cx="888015"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Saturation</a:t>
            </a:r>
            <a:endParaRPr/>
          </a:p>
        </p:txBody>
      </p:sp>
      <p:sp>
        <p:nvSpPr>
          <p:cNvPr id="311" name="Google Shape;311;p22"/>
          <p:cNvSpPr txBox="1"/>
          <p:nvPr>
            <p:ph idx="1" type="body"/>
          </p:nvPr>
        </p:nvSpPr>
        <p:spPr>
          <a:xfrm>
            <a:off x="397678" y="3559425"/>
            <a:ext cx="4420500" cy="1905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t/>
            </a:r>
            <a:endParaRPr b="1" i="0" sz="1800" u="none" cap="none" strike="noStrike">
              <a:solidFill>
                <a:schemeClr val="dk1"/>
              </a:solidFill>
              <a:latin typeface="Calibri"/>
              <a:ea typeface="Calibri"/>
              <a:cs typeface="Calibri"/>
              <a:sym typeface="Calibri"/>
            </a:endParaRPr>
          </a:p>
          <a:p>
            <a:pPr indent="-342900" lvl="0" marL="457200" marR="0" rtl="0" algn="l">
              <a:lnSpc>
                <a:spcPct val="90000"/>
              </a:lnSpc>
              <a:spcBef>
                <a:spcPts val="600"/>
              </a:spcBef>
              <a:spcAft>
                <a:spcPts val="0"/>
              </a:spcAft>
              <a:buClr>
                <a:schemeClr val="dk1"/>
              </a:buClr>
              <a:buSzPts val="1800"/>
              <a:buFont typeface="Calibri"/>
              <a:buChar char="•"/>
            </a:pPr>
            <a:r>
              <a:rPr lang="en-US" sz="1800"/>
              <a:t>Our goal is to </a:t>
            </a:r>
            <a:r>
              <a:rPr b="1" lang="en-US" sz="1800"/>
              <a:t>rank city Block- Groups/Neighborhoods </a:t>
            </a:r>
            <a:r>
              <a:rPr lang="en-US" sz="1800"/>
              <a:t>based on these indices. During the gentrification process we expect inequality (in rents, valuation and income) to spike so we built our metric to detect such changes.</a:t>
            </a:r>
            <a:endParaRPr sz="1800"/>
          </a:p>
          <a:p>
            <a:pPr indent="0" lvl="0" marL="0" marR="0" rtl="0" algn="l">
              <a:lnSpc>
                <a:spcPct val="90000"/>
              </a:lnSpc>
              <a:spcBef>
                <a:spcPts val="600"/>
              </a:spcBef>
              <a:spcAft>
                <a:spcPts val="0"/>
              </a:spcAft>
              <a:buNone/>
            </a:pPr>
            <a:r>
              <a:t/>
            </a:r>
            <a:endParaRPr sz="1800"/>
          </a:p>
          <a:p>
            <a:pPr indent="0" lvl="0" marL="0" marR="0" rtl="0" algn="l">
              <a:lnSpc>
                <a:spcPct val="90000"/>
              </a:lnSpc>
              <a:spcBef>
                <a:spcPts val="600"/>
              </a:spcBef>
              <a:spcAft>
                <a:spcPts val="0"/>
              </a:spcAft>
              <a:buClr>
                <a:schemeClr val="dk1"/>
              </a:buClr>
              <a:buSzPts val="1600"/>
              <a:buFont typeface="Arial"/>
              <a:buNone/>
            </a:pPr>
            <a:r>
              <a:rPr b="0" i="0" lang="en-US" sz="1800" u="none" cap="none" strike="noStrike">
                <a:solidFill>
                  <a:schemeClr val="dk1"/>
                </a:solidFill>
                <a:latin typeface="Calibri"/>
                <a:ea typeface="Calibri"/>
                <a:cs typeface="Calibri"/>
                <a:sym typeface="Calibri"/>
              </a:rPr>
              <a:t>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Analysis </a:t>
            </a:r>
            <a:r>
              <a:rPr lang="en-US"/>
              <a:t>(</a:t>
            </a:r>
            <a:r>
              <a:rPr b="1" i="0" lang="en-US" sz="2400" u="none" cap="none" strike="noStrike">
                <a:solidFill>
                  <a:schemeClr val="dk1"/>
                </a:solidFill>
                <a:latin typeface="Calibri"/>
                <a:ea typeface="Calibri"/>
                <a:cs typeface="Calibri"/>
                <a:sym typeface="Calibri"/>
              </a:rPr>
              <a:t>Python)</a:t>
            </a:r>
            <a:endParaRPr/>
          </a:p>
        </p:txBody>
      </p:sp>
      <p:sp>
        <p:nvSpPr>
          <p:cNvPr id="317" name="Google Shape;317;p23"/>
          <p:cNvSpPr txBox="1"/>
          <p:nvPr/>
        </p:nvSpPr>
        <p:spPr>
          <a:xfrm>
            <a:off x="4415788" y="820287"/>
            <a:ext cx="1143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Step 2</a:t>
            </a:r>
            <a:endParaRPr/>
          </a:p>
        </p:txBody>
      </p:sp>
      <p:sp>
        <p:nvSpPr>
          <p:cNvPr id="318" name="Google Shape;318;p23"/>
          <p:cNvSpPr txBox="1"/>
          <p:nvPr/>
        </p:nvSpPr>
        <p:spPr>
          <a:xfrm>
            <a:off x="1183710" y="3849875"/>
            <a:ext cx="114300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Step 2</a:t>
            </a:r>
            <a:endParaRPr/>
          </a:p>
        </p:txBody>
      </p:sp>
      <p:pic>
        <p:nvPicPr>
          <p:cNvPr id="319" name="Google Shape;319;p23"/>
          <p:cNvPicPr preferRelativeResize="0"/>
          <p:nvPr/>
        </p:nvPicPr>
        <p:blipFill rotWithShape="1">
          <a:blip r:embed="rId3">
            <a:alphaModFix/>
          </a:blip>
          <a:srcRect b="0" l="0" r="0" t="0"/>
          <a:stretch/>
        </p:blipFill>
        <p:spPr>
          <a:xfrm>
            <a:off x="685800" y="3311903"/>
            <a:ext cx="4868241" cy="3143159"/>
          </a:xfrm>
          <a:prstGeom prst="rect">
            <a:avLst/>
          </a:prstGeom>
          <a:noFill/>
          <a:ln cap="flat" cmpd="sng" w="9525">
            <a:solidFill>
              <a:schemeClr val="accent2"/>
            </a:solidFill>
            <a:prstDash val="solid"/>
            <a:round/>
            <a:headEnd len="sm" w="sm" type="none"/>
            <a:tailEnd len="sm" w="sm" type="none"/>
          </a:ln>
        </p:spPr>
      </p:pic>
      <p:sp>
        <p:nvSpPr>
          <p:cNvPr id="320" name="Google Shape;320;p23"/>
          <p:cNvSpPr txBox="1"/>
          <p:nvPr/>
        </p:nvSpPr>
        <p:spPr>
          <a:xfrm>
            <a:off x="7620000" y="3952229"/>
            <a:ext cx="1143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Step 4</a:t>
            </a:r>
            <a:endParaRPr/>
          </a:p>
        </p:txBody>
      </p:sp>
      <p:sp>
        <p:nvSpPr>
          <p:cNvPr id="321" name="Google Shape;321;p23"/>
          <p:cNvSpPr txBox="1"/>
          <p:nvPr/>
        </p:nvSpPr>
        <p:spPr>
          <a:xfrm>
            <a:off x="7620000" y="859285"/>
            <a:ext cx="1143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Step 3</a:t>
            </a:r>
            <a:endParaRPr/>
          </a:p>
        </p:txBody>
      </p:sp>
      <p:sp>
        <p:nvSpPr>
          <p:cNvPr id="322" name="Google Shape;322;p23"/>
          <p:cNvSpPr/>
          <p:nvPr/>
        </p:nvSpPr>
        <p:spPr>
          <a:xfrm>
            <a:off x="8115300" y="3311889"/>
            <a:ext cx="152400" cy="558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3"/>
          <p:cNvSpPr/>
          <p:nvPr/>
        </p:nvSpPr>
        <p:spPr>
          <a:xfrm rot="-7778365">
            <a:off x="6406139" y="2794255"/>
            <a:ext cx="79473" cy="1730189"/>
          </a:xfrm>
          <a:prstGeom prst="downArrow">
            <a:avLst>
              <a:gd fmla="val 50000" name="adj1"/>
              <a:gd fmla="val 50000" name="adj2"/>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23"/>
          <p:cNvSpPr/>
          <p:nvPr/>
        </p:nvSpPr>
        <p:spPr>
          <a:xfrm>
            <a:off x="3857700" y="1202175"/>
            <a:ext cx="2419200" cy="18132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Identify key Gentrification Indicators:</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Household Income</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Rental Prices </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Property Prices</a:t>
            </a:r>
            <a:endParaRPr sz="1200">
              <a:solidFill>
                <a:srgbClr val="17365D"/>
              </a:solidFill>
              <a:latin typeface="Calibri"/>
              <a:ea typeface="Calibri"/>
              <a:cs typeface="Calibri"/>
              <a:sym typeface="Calibri"/>
            </a:endParaRPr>
          </a:p>
          <a:p>
            <a:pPr indent="0" lvl="0" marL="0" marR="0" rtl="0" algn="l">
              <a:spcBef>
                <a:spcPts val="0"/>
              </a:spcBef>
              <a:spcAft>
                <a:spcPts val="0"/>
              </a:spcAft>
              <a:buNone/>
            </a:pPr>
            <a:r>
              <a:t/>
            </a:r>
            <a:endParaRPr sz="1200">
              <a:solidFill>
                <a:srgbClr val="17365D"/>
              </a:solidFill>
              <a:latin typeface="Calibri"/>
              <a:ea typeface="Calibri"/>
              <a:cs typeface="Calibri"/>
              <a:sym typeface="Calibri"/>
            </a:endParaRPr>
          </a:p>
          <a:p>
            <a:pPr indent="0" lvl="0" marL="0" marR="0" rtl="0" algn="l">
              <a:spcBef>
                <a:spcPts val="0"/>
              </a:spcBef>
              <a:spcAft>
                <a:spcPts val="0"/>
              </a:spcAft>
              <a:buNone/>
            </a:pPr>
            <a:r>
              <a:t/>
            </a:r>
            <a:endParaRPr sz="1200">
              <a:solidFill>
                <a:srgbClr val="17365D"/>
              </a:solidFill>
              <a:latin typeface="Calibri"/>
              <a:ea typeface="Calibri"/>
              <a:cs typeface="Calibri"/>
              <a:sym typeface="Calibri"/>
            </a:endParaRPr>
          </a:p>
          <a:p>
            <a:pPr indent="0" lvl="0" marL="0" marR="0" rtl="0" algn="l">
              <a:spcBef>
                <a:spcPts val="0"/>
              </a:spcBef>
              <a:spcAft>
                <a:spcPts val="0"/>
              </a:spcAft>
              <a:buNone/>
            </a:pPr>
            <a:r>
              <a:t/>
            </a:r>
            <a:endParaRPr sz="1200">
              <a:solidFill>
                <a:srgbClr val="17365D"/>
              </a:solidFill>
              <a:latin typeface="Calibri"/>
              <a:ea typeface="Calibri"/>
              <a:cs typeface="Calibri"/>
              <a:sym typeface="Calibri"/>
            </a:endParaRPr>
          </a:p>
        </p:txBody>
      </p:sp>
      <p:sp>
        <p:nvSpPr>
          <p:cNvPr id="325" name="Google Shape;325;p23"/>
          <p:cNvSpPr/>
          <p:nvPr/>
        </p:nvSpPr>
        <p:spPr>
          <a:xfrm>
            <a:off x="7010401" y="1202175"/>
            <a:ext cx="2475300" cy="18132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ctr">
              <a:spcBef>
                <a:spcPts val="0"/>
              </a:spcBef>
              <a:spcAft>
                <a:spcPts val="0"/>
              </a:spcAft>
              <a:buNone/>
            </a:pPr>
            <a:r>
              <a:rPr lang="en-US" sz="1200">
                <a:solidFill>
                  <a:schemeClr val="dk1"/>
                </a:solidFill>
                <a:latin typeface="Calibri"/>
                <a:ea typeface="Calibri"/>
                <a:cs typeface="Calibri"/>
                <a:sym typeface="Calibri"/>
              </a:rPr>
              <a:t>Pull data from Dimension tables using python scripts and create indices based on each indicator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6" name="Google Shape;326;p23"/>
          <p:cNvSpPr/>
          <p:nvPr/>
        </p:nvSpPr>
        <p:spPr>
          <a:xfrm>
            <a:off x="7010399" y="4403875"/>
            <a:ext cx="2475300" cy="17466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Calibri"/>
                <a:ea typeface="Calibri"/>
                <a:cs typeface="Calibri"/>
                <a:sym typeface="Calibri"/>
              </a:rPr>
              <a:t>Indices:</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Income Gini index</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Rent Gini Index</a:t>
            </a:r>
            <a:endParaRPr sz="1200"/>
          </a:p>
          <a:p>
            <a:pPr indent="-247650" lvl="0" marL="285750" marR="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Property Value Index</a:t>
            </a:r>
            <a:endParaRPr sz="1200"/>
          </a:p>
        </p:txBody>
      </p:sp>
      <p:sp>
        <p:nvSpPr>
          <p:cNvPr id="327" name="Google Shape;327;p23"/>
          <p:cNvSpPr/>
          <p:nvPr/>
        </p:nvSpPr>
        <p:spPr>
          <a:xfrm rot="-5400000">
            <a:off x="6592450" y="1901964"/>
            <a:ext cx="152400" cy="558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23"/>
          <p:cNvSpPr/>
          <p:nvPr/>
        </p:nvSpPr>
        <p:spPr>
          <a:xfrm>
            <a:off x="545600" y="1202175"/>
            <a:ext cx="2419200" cy="18132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1200">
                <a:solidFill>
                  <a:schemeClr val="dk1"/>
                </a:solidFill>
                <a:latin typeface="Calibri"/>
                <a:ea typeface="Calibri"/>
                <a:cs typeface="Calibri"/>
                <a:sym typeface="Calibri"/>
              </a:rPr>
              <a:t>Fit Linear model on the master data</a:t>
            </a:r>
            <a:r>
              <a:rPr b="1" lang="en-US" sz="1200">
                <a:solidFill>
                  <a:schemeClr val="dk1"/>
                </a:solidFill>
                <a:latin typeface="Calibri"/>
                <a:ea typeface="Calibri"/>
                <a:cs typeface="Calibri"/>
                <a:sym typeface="Calibri"/>
              </a:rPr>
              <a:t>:</a:t>
            </a:r>
            <a:endParaRPr sz="1200">
              <a:solidFill>
                <a:schemeClr val="dk1"/>
              </a:solidFill>
            </a:endParaRPr>
          </a:p>
          <a:p>
            <a:pPr indent="-247650" lvl="0" marL="285750" rtl="0" algn="l">
              <a:spcBef>
                <a:spcPts val="0"/>
              </a:spcBef>
              <a:spcAft>
                <a:spcPts val="0"/>
              </a:spcAft>
              <a:buClr>
                <a:srgbClr val="17365D"/>
              </a:buClr>
              <a:buSzPts val="1200"/>
              <a:buFont typeface="Arial"/>
              <a:buChar char="•"/>
            </a:pPr>
            <a:r>
              <a:rPr lang="en-US" sz="1200">
                <a:solidFill>
                  <a:srgbClr val="17365D"/>
                </a:solidFill>
                <a:latin typeface="Calibri"/>
                <a:ea typeface="Calibri"/>
                <a:cs typeface="Calibri"/>
                <a:sym typeface="Calibri"/>
              </a:rPr>
              <a:t>On Income Change, Rental Price change and other factors</a:t>
            </a:r>
            <a:endParaRPr sz="1200">
              <a:solidFill>
                <a:srgbClr val="17365D"/>
              </a:solidFill>
              <a:latin typeface="Calibri"/>
              <a:ea typeface="Calibri"/>
              <a:cs typeface="Calibri"/>
              <a:sym typeface="Calibri"/>
            </a:endParaRPr>
          </a:p>
          <a:p>
            <a:pPr indent="-247650" lvl="0" marL="285750" rtl="0" algn="l">
              <a:spcBef>
                <a:spcPts val="0"/>
              </a:spcBef>
              <a:spcAft>
                <a:spcPts val="0"/>
              </a:spcAft>
              <a:buClr>
                <a:srgbClr val="17365D"/>
              </a:buClr>
              <a:buSzPts val="1200"/>
              <a:buFont typeface="Calibri"/>
              <a:buChar char="•"/>
            </a:pPr>
            <a:r>
              <a:rPr lang="en-US" sz="1200">
                <a:solidFill>
                  <a:srgbClr val="17365D"/>
                </a:solidFill>
                <a:latin typeface="Calibri"/>
                <a:ea typeface="Calibri"/>
                <a:cs typeface="Calibri"/>
                <a:sym typeface="Calibri"/>
              </a:rPr>
              <a:t>Find significant explanatory vars</a:t>
            </a:r>
            <a:endParaRPr sz="1200">
              <a:solidFill>
                <a:srgbClr val="17365D"/>
              </a:solidFill>
              <a:latin typeface="Calibri"/>
              <a:ea typeface="Calibri"/>
              <a:cs typeface="Calibri"/>
              <a:sym typeface="Calibri"/>
            </a:endParaRPr>
          </a:p>
          <a:p>
            <a:pPr indent="-247650" lvl="0" marL="285750" rtl="0" algn="l">
              <a:spcBef>
                <a:spcPts val="0"/>
              </a:spcBef>
              <a:spcAft>
                <a:spcPts val="0"/>
              </a:spcAft>
              <a:buClr>
                <a:srgbClr val="17365D"/>
              </a:buClr>
              <a:buSzPts val="1200"/>
              <a:buFont typeface="Calibri"/>
              <a:buChar char="•"/>
            </a:pPr>
            <a:r>
              <a:rPr lang="en-US" sz="1200">
                <a:solidFill>
                  <a:srgbClr val="17365D"/>
                </a:solidFill>
                <a:latin typeface="Calibri"/>
                <a:ea typeface="Calibri"/>
                <a:cs typeface="Calibri"/>
                <a:sym typeface="Calibri"/>
              </a:rPr>
              <a:t>Check pairwise correlation</a:t>
            </a:r>
            <a:endParaRPr sz="1200">
              <a:solidFill>
                <a:srgbClr val="17365D"/>
              </a:solidFill>
              <a:latin typeface="Calibri"/>
              <a:ea typeface="Calibri"/>
              <a:cs typeface="Calibri"/>
              <a:sym typeface="Calibri"/>
            </a:endParaRPr>
          </a:p>
          <a:p>
            <a:pPr indent="0" lvl="0" marL="0" rtl="0" algn="l">
              <a:spcBef>
                <a:spcPts val="0"/>
              </a:spcBef>
              <a:spcAft>
                <a:spcPts val="0"/>
              </a:spcAft>
              <a:buNone/>
            </a:pPr>
            <a:r>
              <a:t/>
            </a:r>
            <a:endParaRPr sz="1200">
              <a:solidFill>
                <a:srgbClr val="17365D"/>
              </a:solidFill>
              <a:latin typeface="Calibri"/>
              <a:ea typeface="Calibri"/>
              <a:cs typeface="Calibri"/>
              <a:sym typeface="Calibri"/>
            </a:endParaRPr>
          </a:p>
        </p:txBody>
      </p:sp>
      <p:sp>
        <p:nvSpPr>
          <p:cNvPr id="329" name="Google Shape;329;p23"/>
          <p:cNvSpPr/>
          <p:nvPr/>
        </p:nvSpPr>
        <p:spPr>
          <a:xfrm rot="-5400000">
            <a:off x="3335050" y="1901964"/>
            <a:ext cx="152400" cy="5580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23"/>
          <p:cNvSpPr txBox="1"/>
          <p:nvPr/>
        </p:nvSpPr>
        <p:spPr>
          <a:xfrm>
            <a:off x="1183688" y="859287"/>
            <a:ext cx="1143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Step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4"/>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A tableau server was set up on GCP to facilitate collaboration and dashboard creation</a:t>
            </a:r>
            <a:endParaRPr/>
          </a:p>
        </p:txBody>
      </p:sp>
      <p:sp>
        <p:nvSpPr>
          <p:cNvPr id="337" name="Google Shape;337;p24"/>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Reporting-Tableau Server on GCP</a:t>
            </a:r>
            <a:endParaRPr/>
          </a:p>
        </p:txBody>
      </p:sp>
      <p:pic>
        <p:nvPicPr>
          <p:cNvPr id="338" name="Google Shape;338;p24"/>
          <p:cNvPicPr preferRelativeResize="0"/>
          <p:nvPr/>
        </p:nvPicPr>
        <p:blipFill rotWithShape="1">
          <a:blip r:embed="rId3">
            <a:alphaModFix/>
          </a:blip>
          <a:srcRect b="38078" l="0" r="19139" t="10311"/>
          <a:stretch/>
        </p:blipFill>
        <p:spPr>
          <a:xfrm>
            <a:off x="696075" y="1951275"/>
            <a:ext cx="8943101" cy="3822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5"/>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Los Angeles</a:t>
            </a:r>
            <a:endParaRPr/>
          </a:p>
        </p:txBody>
      </p:sp>
      <p:sp>
        <p:nvSpPr>
          <p:cNvPr id="344" name="Google Shape;344;p25"/>
          <p:cNvSpPr/>
          <p:nvPr/>
        </p:nvSpPr>
        <p:spPr>
          <a:xfrm>
            <a:off x="335275" y="1371600"/>
            <a:ext cx="3322200" cy="11049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a:solidFill>
                  <a:schemeClr val="dk1"/>
                </a:solidFill>
                <a:latin typeface="Calibri"/>
                <a:ea typeface="Calibri"/>
                <a:cs typeface="Calibri"/>
                <a:sym typeface="Calibri"/>
              </a:rPr>
              <a:t>Neighborhoods in the outskirts have higher ginis (and so gentrification score) since they have larger areas and  therefore more diversity (area of improvement)</a:t>
            </a:r>
            <a:endParaRPr>
              <a:solidFill>
                <a:schemeClr val="lt1"/>
              </a:solidFill>
              <a:latin typeface="Calibri"/>
              <a:ea typeface="Calibri"/>
              <a:cs typeface="Calibri"/>
              <a:sym typeface="Calibri"/>
            </a:endParaRPr>
          </a:p>
        </p:txBody>
      </p:sp>
      <p:sp>
        <p:nvSpPr>
          <p:cNvPr id="345" name="Google Shape;345;p25"/>
          <p:cNvSpPr/>
          <p:nvPr/>
        </p:nvSpPr>
        <p:spPr>
          <a:xfrm>
            <a:off x="335280" y="2965174"/>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Overall for the town rent gini is low, spiking for specific </a:t>
            </a:r>
            <a:endParaRPr>
              <a:latin typeface="Calibri"/>
              <a:ea typeface="Calibri"/>
              <a:cs typeface="Calibri"/>
              <a:sym typeface="Calibri"/>
            </a:endParaRPr>
          </a:p>
        </p:txBody>
      </p:sp>
      <p:sp>
        <p:nvSpPr>
          <p:cNvPr id="346" name="Google Shape;346;p25"/>
          <p:cNvSpPr/>
          <p:nvPr/>
        </p:nvSpPr>
        <p:spPr>
          <a:xfrm>
            <a:off x="335280" y="4267200"/>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For the city in aggregate asked and actual valuation fluctuate in similar ways </a:t>
            </a:r>
            <a:endParaRPr>
              <a:latin typeface="Calibri"/>
              <a:ea typeface="Calibri"/>
              <a:cs typeface="Calibri"/>
              <a:sym typeface="Calibri"/>
            </a:endParaRPr>
          </a:p>
        </p:txBody>
      </p:sp>
      <p:pic>
        <p:nvPicPr>
          <p:cNvPr id="347" name="Google Shape;347;p25"/>
          <p:cNvPicPr preferRelativeResize="0"/>
          <p:nvPr/>
        </p:nvPicPr>
        <p:blipFill rotWithShape="1">
          <a:blip r:embed="rId3">
            <a:alphaModFix/>
          </a:blip>
          <a:srcRect b="15305" l="12840" r="34229" t="10034"/>
          <a:stretch/>
        </p:blipFill>
        <p:spPr>
          <a:xfrm>
            <a:off x="4082475" y="1217400"/>
            <a:ext cx="5428877" cy="5007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6"/>
          <p:cNvSpPr txBox="1"/>
          <p:nvPr>
            <p:ph type="title"/>
          </p:nvPr>
        </p:nvSpPr>
        <p:spPr>
          <a:xfrm>
            <a:off x="335280" y="76200"/>
            <a:ext cx="9303900" cy="731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Los Angeles: Boyle Heights</a:t>
            </a:r>
            <a:endParaRPr/>
          </a:p>
        </p:txBody>
      </p:sp>
      <p:sp>
        <p:nvSpPr>
          <p:cNvPr id="353" name="Google Shape;353;p26"/>
          <p:cNvSpPr/>
          <p:nvPr/>
        </p:nvSpPr>
        <p:spPr>
          <a:xfrm>
            <a:off x="335275" y="1371600"/>
            <a:ext cx="3322200" cy="9339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Overall one of the highest scoring neighborhoods in LA when correcting for area</a:t>
            </a:r>
            <a:endParaRPr>
              <a:latin typeface="Calibri"/>
              <a:ea typeface="Calibri"/>
              <a:cs typeface="Calibri"/>
              <a:sym typeface="Calibri"/>
            </a:endParaRPr>
          </a:p>
        </p:txBody>
      </p:sp>
      <p:sp>
        <p:nvSpPr>
          <p:cNvPr id="354" name="Google Shape;354;p26"/>
          <p:cNvSpPr/>
          <p:nvPr/>
        </p:nvSpPr>
        <p:spPr>
          <a:xfrm>
            <a:off x="335280" y="2888974"/>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Asked and actual valuations are decoupled, and Gini indexes relatively high</a:t>
            </a:r>
            <a:endParaRPr>
              <a:latin typeface="Calibri"/>
              <a:ea typeface="Calibri"/>
              <a:cs typeface="Calibri"/>
              <a:sym typeface="Calibri"/>
            </a:endParaRPr>
          </a:p>
        </p:txBody>
      </p:sp>
      <p:sp>
        <p:nvSpPr>
          <p:cNvPr id="355" name="Google Shape;355;p26"/>
          <p:cNvSpPr/>
          <p:nvPr/>
        </p:nvSpPr>
        <p:spPr>
          <a:xfrm>
            <a:off x="335280" y="4419600"/>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Can appreciate a lot of variation within the neighborhood, highlighting where the gentrification clusters are located </a:t>
            </a:r>
            <a:endParaRPr>
              <a:latin typeface="Calibri"/>
              <a:ea typeface="Calibri"/>
              <a:cs typeface="Calibri"/>
              <a:sym typeface="Calibri"/>
            </a:endParaRPr>
          </a:p>
        </p:txBody>
      </p:sp>
      <p:pic>
        <p:nvPicPr>
          <p:cNvPr id="356" name="Google Shape;356;p26"/>
          <p:cNvPicPr preferRelativeResize="0"/>
          <p:nvPr/>
        </p:nvPicPr>
        <p:blipFill rotWithShape="1">
          <a:blip r:embed="rId3">
            <a:alphaModFix/>
          </a:blip>
          <a:srcRect b="14127" l="13755" r="33864" t="10040"/>
          <a:stretch/>
        </p:blipFill>
        <p:spPr>
          <a:xfrm>
            <a:off x="3887100" y="1304225"/>
            <a:ext cx="5674973" cy="46214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9"/>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Agenda</a:t>
            </a:r>
            <a:endParaRPr/>
          </a:p>
        </p:txBody>
      </p:sp>
      <p:sp>
        <p:nvSpPr>
          <p:cNvPr id="55" name="Google Shape;55;p9"/>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SzPts val="1800"/>
              <a:buChar char="•"/>
            </a:pPr>
            <a:r>
              <a:rPr lang="en-US" sz="1800"/>
              <a:t>Executive Summary</a:t>
            </a:r>
            <a:endParaRPr sz="1800"/>
          </a:p>
          <a:p>
            <a:pPr indent="-342900" lvl="0" marL="457200" rtl="0" algn="l">
              <a:spcBef>
                <a:spcPts val="0"/>
              </a:spcBef>
              <a:spcAft>
                <a:spcPts val="0"/>
              </a:spcAft>
              <a:buSzPts val="1800"/>
              <a:buChar char="•"/>
            </a:pPr>
            <a:r>
              <a:rPr lang="en-US" sz="1800"/>
              <a:t>Data Planning</a:t>
            </a:r>
            <a:r>
              <a:rPr lang="en-US" sz="1800"/>
              <a:t> Pipeline</a:t>
            </a:r>
            <a:endParaRPr sz="1800"/>
          </a:p>
          <a:p>
            <a:pPr indent="-342900" lvl="1" marL="914400" rtl="0" algn="l">
              <a:spcBef>
                <a:spcPts val="0"/>
              </a:spcBef>
              <a:spcAft>
                <a:spcPts val="0"/>
              </a:spcAft>
              <a:buSzPts val="1800"/>
              <a:buChar char="–"/>
            </a:pPr>
            <a:r>
              <a:rPr lang="en-US" sz="1800"/>
              <a:t>Ingestion, Preparation, and Cleaning</a:t>
            </a:r>
            <a:endParaRPr sz="1800"/>
          </a:p>
          <a:p>
            <a:pPr indent="-342900" lvl="1" marL="914400" rtl="0" algn="l">
              <a:spcBef>
                <a:spcPts val="0"/>
              </a:spcBef>
              <a:spcAft>
                <a:spcPts val="0"/>
              </a:spcAft>
              <a:buSzPts val="1800"/>
              <a:buChar char="–"/>
            </a:pPr>
            <a:r>
              <a:rPr lang="en-US" sz="1800"/>
              <a:t>ETL</a:t>
            </a:r>
            <a:endParaRPr sz="1800"/>
          </a:p>
          <a:p>
            <a:pPr indent="-342900" lvl="0" marL="457200" rtl="0" algn="l">
              <a:spcBef>
                <a:spcPts val="0"/>
              </a:spcBef>
              <a:spcAft>
                <a:spcPts val="0"/>
              </a:spcAft>
              <a:buSzPts val="1800"/>
              <a:buChar char="•"/>
            </a:pPr>
            <a:r>
              <a:rPr lang="en-US" sz="1800"/>
              <a:t>Analysis</a:t>
            </a:r>
            <a:endParaRPr sz="1800"/>
          </a:p>
          <a:p>
            <a:pPr indent="-342900" lvl="0" marL="457200" rtl="0" algn="l">
              <a:spcBef>
                <a:spcPts val="0"/>
              </a:spcBef>
              <a:spcAft>
                <a:spcPts val="0"/>
              </a:spcAft>
              <a:buSzPts val="1800"/>
              <a:buChar char="•"/>
            </a:pPr>
            <a:r>
              <a:rPr lang="en-US" sz="1800"/>
              <a:t>Reporting - Tableau Server</a:t>
            </a:r>
            <a:endParaRPr sz="1800"/>
          </a:p>
          <a:p>
            <a:pPr indent="-342900" lvl="0" marL="457200" rtl="0" algn="l">
              <a:spcBef>
                <a:spcPts val="0"/>
              </a:spcBef>
              <a:spcAft>
                <a:spcPts val="0"/>
              </a:spcAft>
              <a:buSzPts val="1800"/>
              <a:buChar char="•"/>
            </a:pPr>
            <a:r>
              <a:rPr lang="en-US" sz="1800"/>
              <a:t>Challenges</a:t>
            </a:r>
            <a:endParaRPr sz="1800"/>
          </a:p>
          <a:p>
            <a:pPr indent="-342900" lvl="0" marL="457200" rtl="0" algn="l">
              <a:spcBef>
                <a:spcPts val="0"/>
              </a:spcBef>
              <a:spcAft>
                <a:spcPts val="0"/>
              </a:spcAft>
              <a:buSzPts val="1800"/>
              <a:buChar char="•"/>
            </a:pPr>
            <a:r>
              <a:rPr lang="en-US" sz="1800"/>
              <a:t>NoSQL</a:t>
            </a:r>
            <a:endParaRPr sz="1800"/>
          </a:p>
          <a:p>
            <a:pPr indent="-342900" lvl="0" marL="457200" rtl="0" algn="l">
              <a:spcBef>
                <a:spcPts val="0"/>
              </a:spcBef>
              <a:spcAft>
                <a:spcPts val="0"/>
              </a:spcAft>
              <a:buSzPts val="1800"/>
              <a:buChar char="•"/>
            </a:pPr>
            <a:r>
              <a:rPr lang="en-US" sz="1800"/>
              <a:t>Conclusions and Recommendations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335280" y="76200"/>
            <a:ext cx="9303900" cy="731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Los Angeles: Arlington Heights</a:t>
            </a:r>
            <a:endParaRPr/>
          </a:p>
        </p:txBody>
      </p:sp>
      <p:sp>
        <p:nvSpPr>
          <p:cNvPr id="362" name="Google Shape;362;p27"/>
          <p:cNvSpPr/>
          <p:nvPr/>
        </p:nvSpPr>
        <p:spPr>
          <a:xfrm>
            <a:off x="335280" y="2888974"/>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A</a:t>
            </a:r>
            <a:r>
              <a:rPr lang="en-US">
                <a:latin typeface="Calibri"/>
                <a:ea typeface="Calibri"/>
                <a:cs typeface="Calibri"/>
                <a:sym typeface="Calibri"/>
              </a:rPr>
              <a:t>sked and actual valuations are decoupled</a:t>
            </a:r>
            <a:endParaRPr>
              <a:latin typeface="Calibri"/>
              <a:ea typeface="Calibri"/>
              <a:cs typeface="Calibri"/>
              <a:sym typeface="Calibri"/>
            </a:endParaRPr>
          </a:p>
        </p:txBody>
      </p:sp>
      <p:sp>
        <p:nvSpPr>
          <p:cNvPr id="363" name="Google Shape;363;p27"/>
          <p:cNvSpPr/>
          <p:nvPr/>
        </p:nvSpPr>
        <p:spPr>
          <a:xfrm>
            <a:off x="335280" y="4419600"/>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Both Gini indexes are relatively elevated and increasing slightly</a:t>
            </a:r>
            <a:endParaRPr>
              <a:latin typeface="Calibri"/>
              <a:ea typeface="Calibri"/>
              <a:cs typeface="Calibri"/>
              <a:sym typeface="Calibri"/>
            </a:endParaRPr>
          </a:p>
        </p:txBody>
      </p:sp>
      <p:pic>
        <p:nvPicPr>
          <p:cNvPr id="364" name="Google Shape;364;p27"/>
          <p:cNvPicPr preferRelativeResize="0"/>
          <p:nvPr/>
        </p:nvPicPr>
        <p:blipFill rotWithShape="1">
          <a:blip r:embed="rId3">
            <a:alphaModFix/>
          </a:blip>
          <a:srcRect b="16092" l="13529" r="34089" t="9646"/>
          <a:stretch/>
        </p:blipFill>
        <p:spPr>
          <a:xfrm>
            <a:off x="3862550" y="1290750"/>
            <a:ext cx="5727523" cy="4567525"/>
          </a:xfrm>
          <a:prstGeom prst="rect">
            <a:avLst/>
          </a:prstGeom>
          <a:noFill/>
          <a:ln>
            <a:noFill/>
          </a:ln>
        </p:spPr>
      </p:pic>
      <p:sp>
        <p:nvSpPr>
          <p:cNvPr id="365" name="Google Shape;365;p27"/>
          <p:cNvSpPr/>
          <p:nvPr/>
        </p:nvSpPr>
        <p:spPr>
          <a:xfrm>
            <a:off x="335275" y="1371600"/>
            <a:ext cx="3322200" cy="9339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Overall one of the highest scoring neighborhoods in LA when correcting for area</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8"/>
          <p:cNvSpPr txBox="1"/>
          <p:nvPr>
            <p:ph type="title"/>
          </p:nvPr>
        </p:nvSpPr>
        <p:spPr>
          <a:xfrm>
            <a:off x="335280" y="76200"/>
            <a:ext cx="9303900" cy="731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Los Angeles: Koreatown</a:t>
            </a:r>
            <a:endParaRPr/>
          </a:p>
        </p:txBody>
      </p:sp>
      <p:sp>
        <p:nvSpPr>
          <p:cNvPr id="371" name="Google Shape;371;p28"/>
          <p:cNvSpPr/>
          <p:nvPr/>
        </p:nvSpPr>
        <p:spPr>
          <a:xfrm>
            <a:off x="335280" y="2888974"/>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As</a:t>
            </a:r>
            <a:r>
              <a:rPr lang="en-US">
                <a:latin typeface="Calibri"/>
                <a:ea typeface="Calibri"/>
                <a:cs typeface="Calibri"/>
                <a:sym typeface="Calibri"/>
              </a:rPr>
              <a:t>ked and actual valuations are decoupled</a:t>
            </a:r>
            <a:endParaRPr>
              <a:latin typeface="Calibri"/>
              <a:ea typeface="Calibri"/>
              <a:cs typeface="Calibri"/>
              <a:sym typeface="Calibri"/>
            </a:endParaRPr>
          </a:p>
        </p:txBody>
      </p:sp>
      <p:sp>
        <p:nvSpPr>
          <p:cNvPr id="372" name="Google Shape;372;p28"/>
          <p:cNvSpPr/>
          <p:nvPr/>
        </p:nvSpPr>
        <p:spPr>
          <a:xfrm>
            <a:off x="335280" y="4419600"/>
            <a:ext cx="332220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Both Gini indexes are relatively elevated </a:t>
            </a:r>
            <a:endParaRPr>
              <a:latin typeface="Calibri"/>
              <a:ea typeface="Calibri"/>
              <a:cs typeface="Calibri"/>
              <a:sym typeface="Calibri"/>
            </a:endParaRPr>
          </a:p>
        </p:txBody>
      </p:sp>
      <p:pic>
        <p:nvPicPr>
          <p:cNvPr id="373" name="Google Shape;373;p28"/>
          <p:cNvPicPr preferRelativeResize="0"/>
          <p:nvPr/>
        </p:nvPicPr>
        <p:blipFill rotWithShape="1">
          <a:blip r:embed="rId3">
            <a:alphaModFix/>
          </a:blip>
          <a:srcRect b="16471" l="13755" r="33864" t="10354"/>
          <a:stretch/>
        </p:blipFill>
        <p:spPr>
          <a:xfrm>
            <a:off x="4688800" y="1364975"/>
            <a:ext cx="4848864" cy="3810000"/>
          </a:xfrm>
          <a:prstGeom prst="rect">
            <a:avLst/>
          </a:prstGeom>
          <a:noFill/>
          <a:ln>
            <a:noFill/>
          </a:ln>
        </p:spPr>
      </p:pic>
      <p:sp>
        <p:nvSpPr>
          <p:cNvPr id="374" name="Google Shape;374;p28"/>
          <p:cNvSpPr/>
          <p:nvPr/>
        </p:nvSpPr>
        <p:spPr>
          <a:xfrm>
            <a:off x="335275" y="1371600"/>
            <a:ext cx="3322200" cy="9339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Overall one of the highest scoring neighborhoods in LA when correcting for area</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9"/>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lang="en-US"/>
              <a:t>Dashboard - Chicago</a:t>
            </a:r>
            <a:endParaRPr/>
          </a:p>
        </p:txBody>
      </p:sp>
      <p:sp>
        <p:nvSpPr>
          <p:cNvPr id="380" name="Google Shape;380;p29"/>
          <p:cNvSpPr/>
          <p:nvPr/>
        </p:nvSpPr>
        <p:spPr>
          <a:xfrm>
            <a:off x="338400" y="1285249"/>
            <a:ext cx="3124200" cy="6366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Pull BlockGroup/Neighborhood level data in Tableau </a:t>
            </a:r>
            <a:endParaRPr>
              <a:latin typeface="Calibri"/>
              <a:ea typeface="Calibri"/>
              <a:cs typeface="Calibri"/>
              <a:sym typeface="Calibri"/>
            </a:endParaRPr>
          </a:p>
        </p:txBody>
      </p:sp>
      <p:sp>
        <p:nvSpPr>
          <p:cNvPr id="381" name="Google Shape;381;p29"/>
          <p:cNvSpPr/>
          <p:nvPr/>
        </p:nvSpPr>
        <p:spPr>
          <a:xfrm>
            <a:off x="367639" y="2258234"/>
            <a:ext cx="3124200" cy="4851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Create Dashboards by City</a:t>
            </a:r>
            <a:endParaRPr>
              <a:latin typeface="Calibri"/>
              <a:ea typeface="Calibri"/>
              <a:cs typeface="Calibri"/>
              <a:sym typeface="Calibri"/>
            </a:endParaRPr>
          </a:p>
        </p:txBody>
      </p:sp>
      <p:sp>
        <p:nvSpPr>
          <p:cNvPr id="382" name="Google Shape;382;p29"/>
          <p:cNvSpPr/>
          <p:nvPr/>
        </p:nvSpPr>
        <p:spPr>
          <a:xfrm>
            <a:off x="367650" y="3265152"/>
            <a:ext cx="3124200" cy="6366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Visualize BlockGroups ranked by Indices created as Gentrification indicators  </a:t>
            </a:r>
            <a:endParaRPr>
              <a:latin typeface="Calibri"/>
              <a:ea typeface="Calibri"/>
              <a:cs typeface="Calibri"/>
              <a:sym typeface="Calibri"/>
            </a:endParaRPr>
          </a:p>
        </p:txBody>
      </p:sp>
      <p:sp>
        <p:nvSpPr>
          <p:cNvPr id="383" name="Google Shape;383;p29"/>
          <p:cNvSpPr/>
          <p:nvPr/>
        </p:nvSpPr>
        <p:spPr>
          <a:xfrm>
            <a:off x="338400" y="4378667"/>
            <a:ext cx="3124200" cy="10764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Visualize Neighborhoods ranked by Indices created as Gentrification indicators  </a:t>
            </a:r>
            <a:endParaRPr>
              <a:latin typeface="Calibri"/>
              <a:ea typeface="Calibri"/>
              <a:cs typeface="Calibri"/>
              <a:sym typeface="Calibri"/>
            </a:endParaRPr>
          </a:p>
        </p:txBody>
      </p:sp>
      <p:pic>
        <p:nvPicPr>
          <p:cNvPr id="384" name="Google Shape;384;p29"/>
          <p:cNvPicPr preferRelativeResize="0"/>
          <p:nvPr/>
        </p:nvPicPr>
        <p:blipFill rotWithShape="1">
          <a:blip r:embed="rId3">
            <a:alphaModFix/>
          </a:blip>
          <a:srcRect b="0" l="0" r="32944" t="0"/>
          <a:stretch/>
        </p:blipFill>
        <p:spPr>
          <a:xfrm>
            <a:off x="3927425" y="1112525"/>
            <a:ext cx="5811677" cy="48759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Chicago</a:t>
            </a:r>
            <a:endParaRPr/>
          </a:p>
        </p:txBody>
      </p:sp>
      <p:sp>
        <p:nvSpPr>
          <p:cNvPr id="390" name="Google Shape;390;p30"/>
          <p:cNvSpPr/>
          <p:nvPr/>
        </p:nvSpPr>
        <p:spPr>
          <a:xfrm>
            <a:off x="335280" y="1371600"/>
            <a:ext cx="332232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Ranking Neighbourhoods by Gini index and Valuation Index</a:t>
            </a:r>
            <a:endParaRPr>
              <a:latin typeface="Calibri"/>
              <a:ea typeface="Calibri"/>
              <a:cs typeface="Calibri"/>
              <a:sym typeface="Calibri"/>
            </a:endParaRPr>
          </a:p>
        </p:txBody>
      </p:sp>
      <p:sp>
        <p:nvSpPr>
          <p:cNvPr id="391" name="Google Shape;391;p30"/>
          <p:cNvSpPr/>
          <p:nvPr/>
        </p:nvSpPr>
        <p:spPr>
          <a:xfrm>
            <a:off x="335280" y="2888974"/>
            <a:ext cx="3322320" cy="7620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We are looking at </a:t>
            </a:r>
            <a:r>
              <a:rPr b="1" lang="en-US">
                <a:latin typeface="Calibri"/>
                <a:ea typeface="Calibri"/>
                <a:cs typeface="Calibri"/>
                <a:sym typeface="Calibri"/>
              </a:rPr>
              <a:t>Bronzeville</a:t>
            </a:r>
            <a:r>
              <a:rPr lang="en-US">
                <a:latin typeface="Calibri"/>
                <a:ea typeface="Calibri"/>
                <a:cs typeface="Calibri"/>
                <a:sym typeface="Calibri"/>
              </a:rPr>
              <a:t> Neighborhood</a:t>
            </a:r>
            <a:endParaRPr>
              <a:latin typeface="Calibri"/>
              <a:ea typeface="Calibri"/>
              <a:cs typeface="Calibri"/>
              <a:sym typeface="Calibri"/>
            </a:endParaRPr>
          </a:p>
        </p:txBody>
      </p:sp>
      <p:pic>
        <p:nvPicPr>
          <p:cNvPr id="392" name="Google Shape;392;p30"/>
          <p:cNvPicPr preferRelativeResize="0"/>
          <p:nvPr/>
        </p:nvPicPr>
        <p:blipFill rotWithShape="1">
          <a:blip r:embed="rId3">
            <a:alphaModFix/>
          </a:blip>
          <a:srcRect b="4716" l="0" r="31824" t="0"/>
          <a:stretch/>
        </p:blipFill>
        <p:spPr>
          <a:xfrm>
            <a:off x="3822300" y="1064900"/>
            <a:ext cx="5941402" cy="4728200"/>
          </a:xfrm>
          <a:prstGeom prst="rect">
            <a:avLst/>
          </a:prstGeom>
          <a:noFill/>
          <a:ln>
            <a:noFill/>
          </a:ln>
        </p:spPr>
      </p:pic>
      <p:sp>
        <p:nvSpPr>
          <p:cNvPr id="393" name="Google Shape;393;p30"/>
          <p:cNvSpPr/>
          <p:nvPr/>
        </p:nvSpPr>
        <p:spPr>
          <a:xfrm>
            <a:off x="335350" y="4343400"/>
            <a:ext cx="3322200" cy="11565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a:latin typeface="Calibri"/>
                <a:ea typeface="Calibri"/>
                <a:cs typeface="Calibri"/>
                <a:sym typeface="Calibri"/>
              </a:rPr>
              <a:t>Indices point to the existence of some kind of income inequality. Also there is a gap between actual and asked property valuation prices- pointing to Gentrification</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31"/>
          <p:cNvPicPr preferRelativeResize="0"/>
          <p:nvPr/>
        </p:nvPicPr>
        <p:blipFill>
          <a:blip r:embed="rId3">
            <a:alphaModFix/>
          </a:blip>
          <a:stretch>
            <a:fillRect/>
          </a:stretch>
        </p:blipFill>
        <p:spPr>
          <a:xfrm>
            <a:off x="4038475" y="1083075"/>
            <a:ext cx="5749874" cy="4777626"/>
          </a:xfrm>
          <a:prstGeom prst="rect">
            <a:avLst/>
          </a:prstGeom>
          <a:noFill/>
          <a:ln>
            <a:noFill/>
          </a:ln>
        </p:spPr>
      </p:pic>
      <p:sp>
        <p:nvSpPr>
          <p:cNvPr id="400" name="Google Shape;400;p31"/>
          <p:cNvSpPr txBox="1"/>
          <p:nvPr>
            <p:ph type="title"/>
          </p:nvPr>
        </p:nvSpPr>
        <p:spPr>
          <a:xfrm>
            <a:off x="335280" y="76200"/>
            <a:ext cx="9303900" cy="7314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Dashboard – </a:t>
            </a:r>
            <a:r>
              <a:rPr lang="en-US"/>
              <a:t>Chicago</a:t>
            </a:r>
            <a:endParaRPr/>
          </a:p>
        </p:txBody>
      </p:sp>
      <p:sp>
        <p:nvSpPr>
          <p:cNvPr id="401" name="Google Shape;401;p31"/>
          <p:cNvSpPr/>
          <p:nvPr/>
        </p:nvSpPr>
        <p:spPr>
          <a:xfrm>
            <a:off x="335275" y="1371600"/>
            <a:ext cx="3322200" cy="1349400"/>
          </a:xfrm>
          <a:prstGeom prst="roundRect">
            <a:avLst>
              <a:gd fmla="val 16667" name="adj"/>
            </a:avLst>
          </a:prstGeom>
          <a:solidFill>
            <a:srgbClr val="C5D8F1"/>
          </a:solidFill>
          <a:ln cap="flat" cmpd="sng" w="25400">
            <a:solidFill>
              <a:srgbClr val="C5D8F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a:latin typeface="Calibri"/>
                <a:ea typeface="Calibri"/>
                <a:cs typeface="Calibri"/>
                <a:sym typeface="Calibri"/>
              </a:rPr>
              <a:t>Little Italy</a:t>
            </a:r>
            <a:r>
              <a:rPr lang="en-US">
                <a:latin typeface="Calibri"/>
                <a:ea typeface="Calibri"/>
                <a:cs typeface="Calibri"/>
                <a:sym typeface="Calibri"/>
              </a:rPr>
              <a:t> has a very high Gini Index in terms of Household Income and a significant Gap exists between asked and actual Property valuation prices</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2"/>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Demographic Visualization</a:t>
            </a:r>
            <a:endParaRPr/>
          </a:p>
        </p:txBody>
      </p:sp>
      <p:pic>
        <p:nvPicPr>
          <p:cNvPr id="408" name="Google Shape;408;p32"/>
          <p:cNvPicPr preferRelativeResize="0"/>
          <p:nvPr/>
        </p:nvPicPr>
        <p:blipFill>
          <a:blip r:embed="rId3">
            <a:alphaModFix/>
          </a:blip>
          <a:stretch>
            <a:fillRect/>
          </a:stretch>
        </p:blipFill>
        <p:spPr>
          <a:xfrm>
            <a:off x="444875" y="1242600"/>
            <a:ext cx="3915450" cy="2574249"/>
          </a:xfrm>
          <a:prstGeom prst="rect">
            <a:avLst/>
          </a:prstGeom>
          <a:noFill/>
          <a:ln>
            <a:noFill/>
          </a:ln>
        </p:spPr>
      </p:pic>
      <p:pic>
        <p:nvPicPr>
          <p:cNvPr id="409" name="Google Shape;409;p32"/>
          <p:cNvPicPr preferRelativeResize="0"/>
          <p:nvPr/>
        </p:nvPicPr>
        <p:blipFill rotWithShape="1">
          <a:blip r:embed="rId4">
            <a:alphaModFix/>
          </a:blip>
          <a:srcRect b="-3109" l="-3680" r="3680" t="3110"/>
          <a:stretch/>
        </p:blipFill>
        <p:spPr>
          <a:xfrm>
            <a:off x="240800" y="3717450"/>
            <a:ext cx="4186375" cy="2667000"/>
          </a:xfrm>
          <a:prstGeom prst="rect">
            <a:avLst/>
          </a:prstGeom>
          <a:noFill/>
          <a:ln>
            <a:noFill/>
          </a:ln>
        </p:spPr>
      </p:pic>
      <p:pic>
        <p:nvPicPr>
          <p:cNvPr id="410" name="Google Shape;410;p32"/>
          <p:cNvPicPr preferRelativeResize="0"/>
          <p:nvPr/>
        </p:nvPicPr>
        <p:blipFill>
          <a:blip r:embed="rId5">
            <a:alphaModFix/>
          </a:blip>
          <a:stretch>
            <a:fillRect/>
          </a:stretch>
        </p:blipFill>
        <p:spPr>
          <a:xfrm>
            <a:off x="5486400" y="1554600"/>
            <a:ext cx="4343399" cy="3826476"/>
          </a:xfrm>
          <a:prstGeom prst="rect">
            <a:avLst/>
          </a:prstGeom>
          <a:noFill/>
          <a:ln>
            <a:noFill/>
          </a:ln>
        </p:spPr>
      </p:pic>
      <p:sp>
        <p:nvSpPr>
          <p:cNvPr id="411" name="Google Shape;411;p32"/>
          <p:cNvSpPr txBox="1"/>
          <p:nvPr>
            <p:ph idx="1" type="body"/>
          </p:nvPr>
        </p:nvSpPr>
        <p:spPr>
          <a:xfrm>
            <a:off x="335280" y="914400"/>
            <a:ext cx="9303900" cy="5334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Analysis can be further enriched by adding demographic information to areas with high gentrification indexes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3"/>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NoSQL - Neo4j Graph of Zillow Data</a:t>
            </a:r>
            <a:endParaRPr/>
          </a:p>
        </p:txBody>
      </p:sp>
      <p:pic>
        <p:nvPicPr>
          <p:cNvPr id="418" name="Google Shape;418;p33"/>
          <p:cNvPicPr preferRelativeResize="0"/>
          <p:nvPr/>
        </p:nvPicPr>
        <p:blipFill>
          <a:blip r:embed="rId3">
            <a:alphaModFix/>
          </a:blip>
          <a:stretch>
            <a:fillRect/>
          </a:stretch>
        </p:blipFill>
        <p:spPr>
          <a:xfrm>
            <a:off x="152400" y="960000"/>
            <a:ext cx="2012000" cy="5629051"/>
          </a:xfrm>
          <a:prstGeom prst="rect">
            <a:avLst/>
          </a:prstGeom>
          <a:noFill/>
          <a:ln>
            <a:noFill/>
          </a:ln>
        </p:spPr>
      </p:pic>
      <p:sp>
        <p:nvSpPr>
          <p:cNvPr id="419" name="Google Shape;419;p33"/>
          <p:cNvSpPr txBox="1"/>
          <p:nvPr>
            <p:ph idx="1" type="body"/>
          </p:nvPr>
        </p:nvSpPr>
        <p:spPr>
          <a:xfrm>
            <a:off x="2528050" y="960000"/>
            <a:ext cx="7221000" cy="1083900"/>
          </a:xfrm>
          <a:prstGeom prst="rect">
            <a:avLst/>
          </a:prstGeom>
        </p:spPr>
        <p:txBody>
          <a:bodyPr anchorCtr="0" anchor="t" bIns="45700" lIns="91425" spcFirstLastPara="1" rIns="91425" wrap="square" tIns="45700">
            <a:noAutofit/>
          </a:bodyPr>
          <a:lstStyle/>
          <a:p>
            <a:pPr indent="-330200" lvl="0" marL="457200" rtl="0" algn="l">
              <a:spcBef>
                <a:spcPts val="600"/>
              </a:spcBef>
              <a:spcAft>
                <a:spcPts val="0"/>
              </a:spcAft>
              <a:buSzPts val="1600"/>
              <a:buChar char="•"/>
            </a:pPr>
            <a:r>
              <a:rPr lang="en-US"/>
              <a:t>Imported data from PostgreSQL into Neo4J</a:t>
            </a:r>
            <a:endParaRPr/>
          </a:p>
          <a:p>
            <a:pPr indent="-330200" lvl="0" marL="457200" rtl="0" algn="l">
              <a:spcBef>
                <a:spcPts val="0"/>
              </a:spcBef>
              <a:spcAft>
                <a:spcPts val="0"/>
              </a:spcAft>
              <a:buSzPts val="1600"/>
              <a:buChar char="•"/>
            </a:pPr>
            <a:r>
              <a:rPr lang="en-US"/>
              <a:t>Created nodes mimicking the tables in the ER diagram for Zillow data</a:t>
            </a:r>
            <a:endParaRPr/>
          </a:p>
          <a:p>
            <a:pPr indent="-330200" lvl="0" marL="457200" rtl="0" algn="l">
              <a:spcBef>
                <a:spcPts val="0"/>
              </a:spcBef>
              <a:spcAft>
                <a:spcPts val="0"/>
              </a:spcAft>
              <a:buSzPts val="1600"/>
              <a:buChar char="•"/>
            </a:pPr>
            <a:r>
              <a:rPr lang="en-US"/>
              <a:t>Indexed keys and created relationships</a:t>
            </a:r>
            <a:endParaRPr/>
          </a:p>
        </p:txBody>
      </p:sp>
      <p:pic>
        <p:nvPicPr>
          <p:cNvPr id="420" name="Google Shape;420;p33"/>
          <p:cNvPicPr preferRelativeResize="0"/>
          <p:nvPr/>
        </p:nvPicPr>
        <p:blipFill rotWithShape="1">
          <a:blip r:embed="rId4">
            <a:alphaModFix/>
          </a:blip>
          <a:srcRect b="35088" l="36101" r="17298" t="21671"/>
          <a:stretch/>
        </p:blipFill>
        <p:spPr>
          <a:xfrm>
            <a:off x="2756650" y="2043900"/>
            <a:ext cx="6817500" cy="395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4"/>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NoSQL - MongoDB Zip-Level Data</a:t>
            </a:r>
            <a:endParaRPr/>
          </a:p>
        </p:txBody>
      </p:sp>
      <p:pic>
        <p:nvPicPr>
          <p:cNvPr id="427" name="Google Shape;427;p34"/>
          <p:cNvPicPr preferRelativeResize="0"/>
          <p:nvPr/>
        </p:nvPicPr>
        <p:blipFill rotWithShape="1">
          <a:blip r:embed="rId3">
            <a:alphaModFix/>
          </a:blip>
          <a:srcRect b="0" l="0" r="0" t="7114"/>
          <a:stretch/>
        </p:blipFill>
        <p:spPr>
          <a:xfrm>
            <a:off x="335275" y="914400"/>
            <a:ext cx="8405324" cy="5561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5"/>
          <p:cNvSpPr txBox="1"/>
          <p:nvPr>
            <p:ph idx="1" type="body"/>
          </p:nvPr>
        </p:nvSpPr>
        <p:spPr>
          <a:xfrm>
            <a:off x="107575" y="900950"/>
            <a:ext cx="6387300" cy="5244300"/>
          </a:xfrm>
          <a:prstGeom prst="rect">
            <a:avLst/>
          </a:prstGeom>
        </p:spPr>
        <p:txBody>
          <a:bodyPr anchorCtr="0" anchor="t" bIns="45700" lIns="91425" spcFirstLastPara="1" rIns="91425" wrap="square" tIns="45700">
            <a:noAutofit/>
          </a:bodyPr>
          <a:lstStyle/>
          <a:p>
            <a:pPr indent="-342900" lvl="0" marL="457200" rtl="0" algn="l">
              <a:spcBef>
                <a:spcPts val="600"/>
              </a:spcBef>
              <a:spcAft>
                <a:spcPts val="0"/>
              </a:spcAft>
              <a:buSzPts val="1800"/>
              <a:buChar char="•"/>
            </a:pPr>
            <a:r>
              <a:rPr lang="en-US" sz="1800"/>
              <a:t>Used </a:t>
            </a:r>
            <a:r>
              <a:rPr b="1" lang="en-US" sz="1800"/>
              <a:t>ACS and Zillow </a:t>
            </a:r>
            <a:r>
              <a:rPr lang="en-US" sz="1800"/>
              <a:t>as input data sources. Other data sources were too rich and not standardized to be used in the analysis.</a:t>
            </a:r>
            <a:endParaRPr sz="1800"/>
          </a:p>
          <a:p>
            <a:pPr indent="-342900" lvl="0" marL="457200" rtl="0" algn="l">
              <a:spcBef>
                <a:spcPts val="0"/>
              </a:spcBef>
              <a:spcAft>
                <a:spcPts val="0"/>
              </a:spcAft>
              <a:buSzPts val="1800"/>
              <a:buChar char="•"/>
            </a:pPr>
            <a:r>
              <a:rPr b="1" lang="en-US" sz="1800"/>
              <a:t>Zillow does not allow using their API</a:t>
            </a:r>
            <a:r>
              <a:rPr lang="en-US" sz="1800"/>
              <a:t>s to extract or manipulate real time data. CSV datasets are pushed to PostgreSQL using R.</a:t>
            </a:r>
            <a:endParaRPr sz="1800"/>
          </a:p>
          <a:p>
            <a:pPr indent="-342900" lvl="0" marL="457200" rtl="0" algn="l">
              <a:spcBef>
                <a:spcPts val="0"/>
              </a:spcBef>
              <a:spcAft>
                <a:spcPts val="0"/>
              </a:spcAft>
              <a:buSzPts val="1800"/>
              <a:buChar char="•"/>
            </a:pPr>
            <a:r>
              <a:rPr lang="en-US" sz="1800"/>
              <a:t>Tried using Census API to pull ACS data through Python scripts. Size of the data posed significant </a:t>
            </a:r>
            <a:r>
              <a:rPr b="1" lang="en-US" sz="1800"/>
              <a:t>challenges for checking data integrity</a:t>
            </a:r>
            <a:r>
              <a:rPr lang="en-US" sz="1800"/>
              <a:t>. Additional scripts were developed to ensure it.</a:t>
            </a:r>
            <a:endParaRPr sz="1800"/>
          </a:p>
          <a:p>
            <a:pPr indent="-342900" lvl="0" marL="457200" rtl="0" algn="l">
              <a:spcBef>
                <a:spcPts val="0"/>
              </a:spcBef>
              <a:spcAft>
                <a:spcPts val="0"/>
              </a:spcAft>
              <a:buSzPts val="1800"/>
              <a:buChar char="•"/>
            </a:pPr>
            <a:r>
              <a:rPr b="1" lang="en-US" sz="1800"/>
              <a:t>Loading BlockGroup</a:t>
            </a:r>
            <a:r>
              <a:rPr lang="en-US" sz="1800"/>
              <a:t> shape files from PostgreSQL to Tableau was inefficient. Used SQL scripts to decompose shapes into lines and points and overlay them which improved performance dramatically.</a:t>
            </a:r>
            <a:endParaRPr sz="1800"/>
          </a:p>
          <a:p>
            <a:pPr indent="-342900" lvl="0" marL="457200" rtl="0" algn="l">
              <a:spcBef>
                <a:spcPts val="0"/>
              </a:spcBef>
              <a:spcAft>
                <a:spcPts val="0"/>
              </a:spcAft>
              <a:buSzPts val="1800"/>
              <a:buChar char="•"/>
            </a:pPr>
            <a:r>
              <a:rPr lang="en-US" sz="1800"/>
              <a:t>Using Tableau server to pull data from PostgreSQL for visualizations. We have created </a:t>
            </a:r>
            <a:r>
              <a:rPr lang="en-US" sz="1800"/>
              <a:t>ad hoc</a:t>
            </a:r>
            <a:r>
              <a:rPr lang="en-US" sz="1800"/>
              <a:t> instances in GCP to increase the efficiency and make it faster but it is still taking a lot of time to populate.</a:t>
            </a:r>
            <a:endParaRPr sz="1800"/>
          </a:p>
        </p:txBody>
      </p:sp>
      <p:sp>
        <p:nvSpPr>
          <p:cNvPr id="434" name="Google Shape;434;p35"/>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Challenges</a:t>
            </a:r>
            <a:endParaRPr/>
          </a:p>
        </p:txBody>
      </p:sp>
      <p:pic>
        <p:nvPicPr>
          <p:cNvPr id="435" name="Google Shape;435;p35"/>
          <p:cNvPicPr preferRelativeResize="0"/>
          <p:nvPr/>
        </p:nvPicPr>
        <p:blipFill>
          <a:blip r:embed="rId3">
            <a:alphaModFix/>
          </a:blip>
          <a:stretch>
            <a:fillRect/>
          </a:stretch>
        </p:blipFill>
        <p:spPr>
          <a:xfrm>
            <a:off x="6654500" y="1447800"/>
            <a:ext cx="2807200" cy="1989376"/>
          </a:xfrm>
          <a:prstGeom prst="rect">
            <a:avLst/>
          </a:prstGeom>
          <a:noFill/>
          <a:ln>
            <a:noFill/>
          </a:ln>
        </p:spPr>
      </p:pic>
      <p:sp>
        <p:nvSpPr>
          <p:cNvPr id="436" name="Google Shape;436;p35"/>
          <p:cNvSpPr txBox="1"/>
          <p:nvPr/>
        </p:nvSpPr>
        <p:spPr>
          <a:xfrm>
            <a:off x="6814600" y="1103100"/>
            <a:ext cx="2487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Data Integrity Check-Python</a:t>
            </a:r>
            <a:endParaRPr/>
          </a:p>
        </p:txBody>
      </p:sp>
      <p:sp>
        <p:nvSpPr>
          <p:cNvPr id="437" name="Google Shape;437;p35"/>
          <p:cNvSpPr txBox="1"/>
          <p:nvPr/>
        </p:nvSpPr>
        <p:spPr>
          <a:xfrm>
            <a:off x="6814600" y="3653775"/>
            <a:ext cx="24870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Decomposing shapefiles into point and line sets with PostGIS</a:t>
            </a:r>
            <a:endParaRPr/>
          </a:p>
        </p:txBody>
      </p:sp>
      <p:pic>
        <p:nvPicPr>
          <p:cNvPr id="438" name="Google Shape;438;p35"/>
          <p:cNvPicPr preferRelativeResize="0"/>
          <p:nvPr/>
        </p:nvPicPr>
        <p:blipFill rotWithShape="1">
          <a:blip r:embed="rId4">
            <a:alphaModFix/>
          </a:blip>
          <a:srcRect b="14816" l="19802" r="35160" t="16108"/>
          <a:stretch/>
        </p:blipFill>
        <p:spPr>
          <a:xfrm>
            <a:off x="6814599" y="4443525"/>
            <a:ext cx="2487000" cy="2145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6"/>
          <p:cNvSpPr txBox="1"/>
          <p:nvPr>
            <p:ph idx="1" type="body"/>
          </p:nvPr>
        </p:nvSpPr>
        <p:spPr>
          <a:xfrm>
            <a:off x="335275" y="914400"/>
            <a:ext cx="9303900" cy="39792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600"/>
              </a:spcBef>
              <a:spcAft>
                <a:spcPts val="0"/>
              </a:spcAft>
              <a:buSzPts val="1800"/>
              <a:buChar char="•"/>
            </a:pPr>
            <a:r>
              <a:rPr lang="en-US" sz="1800"/>
              <a:t>Gentrification areas identified in the result - Chicago(Bronzeville, Little Italy) &amp; LA(Boyle Heights, Arlington Heights, Koreatown)</a:t>
            </a:r>
            <a:endParaRPr sz="1800"/>
          </a:p>
          <a:p>
            <a:pPr indent="-342900" lvl="0" marL="457200" rtl="0" algn="l">
              <a:lnSpc>
                <a:spcPct val="100000"/>
              </a:lnSpc>
              <a:spcBef>
                <a:spcPts val="0"/>
              </a:spcBef>
              <a:spcAft>
                <a:spcPts val="0"/>
              </a:spcAft>
              <a:buSzPts val="1800"/>
              <a:buChar char="•"/>
            </a:pPr>
            <a:r>
              <a:rPr lang="en-US" sz="1800"/>
              <a:t>Combined influencing factors into Gentrification Index (</a:t>
            </a:r>
            <a:r>
              <a:rPr b="1" lang="en-US" sz="1800"/>
              <a:t>Gini Index)</a:t>
            </a:r>
            <a:r>
              <a:rPr lang="en-US" sz="1800"/>
              <a:t>. Among those factors:</a:t>
            </a:r>
            <a:r>
              <a:rPr lang="en-US" sz="1800"/>
              <a:t> </a:t>
            </a:r>
            <a:endParaRPr sz="1800"/>
          </a:p>
          <a:p>
            <a:pPr indent="-342900" lvl="0" marL="914400" rtl="0" algn="l">
              <a:lnSpc>
                <a:spcPct val="100000"/>
              </a:lnSpc>
              <a:spcBef>
                <a:spcPts val="0"/>
              </a:spcBef>
              <a:spcAft>
                <a:spcPts val="0"/>
              </a:spcAft>
              <a:buSzPts val="1800"/>
              <a:buChar char="•"/>
            </a:pPr>
            <a:r>
              <a:rPr lang="en-US" sz="1800"/>
              <a:t>Income</a:t>
            </a:r>
            <a:endParaRPr sz="1800"/>
          </a:p>
          <a:p>
            <a:pPr indent="-342900" lvl="0" marL="914400" rtl="0" algn="l">
              <a:lnSpc>
                <a:spcPct val="100000"/>
              </a:lnSpc>
              <a:spcBef>
                <a:spcPts val="0"/>
              </a:spcBef>
              <a:spcAft>
                <a:spcPts val="0"/>
              </a:spcAft>
              <a:buSzPts val="1800"/>
              <a:buChar char="•"/>
            </a:pPr>
            <a:r>
              <a:rPr lang="en-US" sz="1800"/>
              <a:t>Rent</a:t>
            </a:r>
            <a:endParaRPr sz="1800"/>
          </a:p>
          <a:p>
            <a:pPr indent="-342900" lvl="0" marL="914400" rtl="0" algn="l">
              <a:lnSpc>
                <a:spcPct val="100000"/>
              </a:lnSpc>
              <a:spcBef>
                <a:spcPts val="0"/>
              </a:spcBef>
              <a:spcAft>
                <a:spcPts val="0"/>
              </a:spcAft>
              <a:buSzPts val="1800"/>
              <a:buChar char="•"/>
            </a:pPr>
            <a:r>
              <a:rPr lang="en-US" sz="1800"/>
              <a:t>Difference between actual and asked price of a housing unit</a:t>
            </a:r>
            <a:endParaRPr sz="1800"/>
          </a:p>
          <a:p>
            <a:pPr indent="0" lvl="0" marL="0" rtl="0" algn="l">
              <a:lnSpc>
                <a:spcPct val="100000"/>
              </a:lnSpc>
              <a:spcBef>
                <a:spcPts val="600"/>
              </a:spcBef>
              <a:spcAft>
                <a:spcPts val="0"/>
              </a:spcAft>
              <a:buNone/>
            </a:pPr>
            <a:r>
              <a:t/>
            </a:r>
            <a:endParaRPr sz="1800"/>
          </a:p>
          <a:p>
            <a:pPr indent="-342900" lvl="0" marL="457200" rtl="0" algn="l">
              <a:lnSpc>
                <a:spcPct val="100000"/>
              </a:lnSpc>
              <a:spcBef>
                <a:spcPts val="600"/>
              </a:spcBef>
              <a:spcAft>
                <a:spcPts val="0"/>
              </a:spcAft>
              <a:buSzPts val="1800"/>
              <a:buChar char="•"/>
            </a:pPr>
            <a:r>
              <a:rPr lang="en-US" sz="1800"/>
              <a:t>City planners can take necessary actions to mitigate these effects based on the indices calculated for all block groups that indicate early signs of gentrification</a:t>
            </a:r>
            <a:endParaRPr sz="1800"/>
          </a:p>
          <a:p>
            <a:pPr indent="0" lvl="0" marL="0" rtl="0" algn="l">
              <a:lnSpc>
                <a:spcPct val="100000"/>
              </a:lnSpc>
              <a:spcBef>
                <a:spcPts val="600"/>
              </a:spcBef>
              <a:spcAft>
                <a:spcPts val="0"/>
              </a:spcAft>
              <a:buNone/>
            </a:pPr>
            <a:r>
              <a:t/>
            </a:r>
            <a:endParaRPr sz="1800"/>
          </a:p>
          <a:p>
            <a:pPr indent="0" lvl="0" marL="0" rtl="0" algn="l">
              <a:lnSpc>
                <a:spcPct val="100000"/>
              </a:lnSpc>
              <a:spcBef>
                <a:spcPts val="600"/>
              </a:spcBef>
              <a:spcAft>
                <a:spcPts val="0"/>
              </a:spcAft>
              <a:buNone/>
            </a:pPr>
            <a:r>
              <a:rPr lang="en-US" sz="1800"/>
              <a:t>We recommend...</a:t>
            </a:r>
            <a:endParaRPr sz="1800"/>
          </a:p>
          <a:p>
            <a:pPr indent="-342900" lvl="0" marL="457200" rtl="0" algn="l">
              <a:lnSpc>
                <a:spcPct val="100000"/>
              </a:lnSpc>
              <a:spcBef>
                <a:spcPts val="600"/>
              </a:spcBef>
              <a:spcAft>
                <a:spcPts val="0"/>
              </a:spcAft>
              <a:buSzPts val="1800"/>
              <a:buChar char="•"/>
            </a:pPr>
            <a:r>
              <a:rPr lang="en-US" sz="1800"/>
              <a:t>Taking into account that data for this analysis is likely to be massive and unstandardized due to </a:t>
            </a:r>
            <a:r>
              <a:rPr b="1" lang="en-US" sz="1800"/>
              <a:t>various sources</a:t>
            </a:r>
            <a:r>
              <a:rPr lang="en-US" sz="1800"/>
              <a:t> it comes from</a:t>
            </a:r>
            <a:endParaRPr sz="1800"/>
          </a:p>
          <a:p>
            <a:pPr indent="-342900" lvl="0" marL="457200" rtl="0" algn="l">
              <a:lnSpc>
                <a:spcPct val="100000"/>
              </a:lnSpc>
              <a:spcBef>
                <a:spcPts val="0"/>
              </a:spcBef>
              <a:spcAft>
                <a:spcPts val="0"/>
              </a:spcAft>
              <a:buSzPts val="1800"/>
              <a:buChar char="•"/>
            </a:pPr>
            <a:r>
              <a:rPr lang="en-US" sz="1800"/>
              <a:t>Further experimentation with </a:t>
            </a:r>
            <a:r>
              <a:rPr b="1" lang="en-US" sz="1800"/>
              <a:t>different factors </a:t>
            </a:r>
            <a:r>
              <a:rPr lang="en-US" sz="1800"/>
              <a:t>and calculations of Gini Index is recommended to see potential relationships between those factors</a:t>
            </a:r>
            <a:endParaRPr sz="1800"/>
          </a:p>
          <a:p>
            <a:pPr indent="-342900" lvl="0" marL="457200" rtl="0" algn="l">
              <a:lnSpc>
                <a:spcPct val="100000"/>
              </a:lnSpc>
              <a:spcBef>
                <a:spcPts val="0"/>
              </a:spcBef>
              <a:spcAft>
                <a:spcPts val="0"/>
              </a:spcAft>
              <a:buSzPts val="1800"/>
              <a:buChar char="•"/>
            </a:pPr>
            <a:r>
              <a:rPr lang="en-US" sz="1800"/>
              <a:t>Getting additional data sources and standardizing the data is necessary to run better models </a:t>
            </a:r>
            <a:endParaRPr sz="1800"/>
          </a:p>
          <a:p>
            <a:pPr indent="0" lvl="0" marL="0" rtl="0" algn="l">
              <a:lnSpc>
                <a:spcPct val="100000"/>
              </a:lnSpc>
              <a:spcBef>
                <a:spcPts val="600"/>
              </a:spcBef>
              <a:spcAft>
                <a:spcPts val="0"/>
              </a:spcAft>
              <a:buNone/>
            </a:pPr>
            <a:r>
              <a:t/>
            </a:r>
            <a:endParaRPr sz="1800"/>
          </a:p>
        </p:txBody>
      </p:sp>
      <p:sp>
        <p:nvSpPr>
          <p:cNvPr id="445" name="Google Shape;445;p36"/>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Conclusions &amp; Recommendations</a:t>
            </a:r>
            <a:endParaRPr/>
          </a:p>
        </p:txBody>
      </p:sp>
      <p:cxnSp>
        <p:nvCxnSpPr>
          <p:cNvPr id="446" name="Google Shape;446;p36"/>
          <p:cNvCxnSpPr/>
          <p:nvPr/>
        </p:nvCxnSpPr>
        <p:spPr>
          <a:xfrm>
            <a:off x="608450" y="3897875"/>
            <a:ext cx="8256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0"/>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Executive Summary</a:t>
            </a:r>
            <a:endParaRPr/>
          </a:p>
        </p:txBody>
      </p:sp>
      <p:sp>
        <p:nvSpPr>
          <p:cNvPr id="61" name="Google Shape;61;p10"/>
          <p:cNvSpPr txBox="1"/>
          <p:nvPr/>
        </p:nvSpPr>
        <p:spPr>
          <a:xfrm>
            <a:off x="335280" y="990600"/>
            <a:ext cx="9471660" cy="3770263"/>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5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Neighborhoods in big cities are in a constant state of change due to the movement of people and capital. This trend affects certain demographic groups that are forced to leave due to rising housing prices, increasing cost of living and cultural segregation.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Calibri"/>
                <a:ea typeface="Calibri"/>
                <a:cs typeface="Calibri"/>
                <a:sym typeface="Calibri"/>
              </a:rPr>
              <a:t>Our goal is to consolidate data to identify factors of gentrification and create indices to detect early signs so that city planners and public officials can take necessary measures and mitigate the effects.</a:t>
            </a:r>
            <a:endParaRPr b="1"/>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steps we are going to take include collection of data on demographic indicators, transportation accessibility and use, and housing market, clean the data and build a relational database where we will be able to fit statistical models and produce actionable insights through data visualization tools.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1"/>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Data P</a:t>
            </a:r>
            <a:r>
              <a:rPr lang="en-US"/>
              <a:t>lanning</a:t>
            </a:r>
            <a:r>
              <a:rPr b="1" i="0" lang="en-US" sz="2400" u="none" cap="none" strike="noStrike">
                <a:solidFill>
                  <a:schemeClr val="dk1"/>
                </a:solidFill>
                <a:latin typeface="Calibri"/>
                <a:ea typeface="Calibri"/>
                <a:cs typeface="Calibri"/>
                <a:sym typeface="Calibri"/>
              </a:rPr>
              <a:t> Pipeline</a:t>
            </a:r>
            <a:endParaRPr/>
          </a:p>
        </p:txBody>
      </p:sp>
      <p:sp>
        <p:nvSpPr>
          <p:cNvPr id="67" name="Google Shape;67;p11"/>
          <p:cNvSpPr/>
          <p:nvPr/>
        </p:nvSpPr>
        <p:spPr>
          <a:xfrm rot="5400000">
            <a:off x="-859225" y="3612150"/>
            <a:ext cx="4128300" cy="561600"/>
          </a:xfrm>
          <a:prstGeom prst="rightArrow">
            <a:avLst>
              <a:gd fmla="val 50000" name="adj1"/>
              <a:gd fmla="val 50000" name="adj2"/>
            </a:avLst>
          </a:prstGeom>
          <a:solidFill>
            <a:srgbClr val="FEC6F2"/>
          </a:solidFill>
          <a:ln>
            <a:noFill/>
          </a:ln>
        </p:spPr>
        <p:txBody>
          <a:bodyPr anchorCtr="0" anchor="ctr" bIns="72000" lIns="108000" spcFirstLastPara="1" rIns="108000" wrap="square" tIns="72000">
            <a:noAutofit/>
          </a:bodyPr>
          <a:lstStyle/>
          <a:p>
            <a:pPr indent="0" lvl="0" marL="0" marR="0" rtl="0" algn="ctr">
              <a:lnSpc>
                <a:spcPct val="100000"/>
              </a:lnSpc>
              <a:spcBef>
                <a:spcPts val="0"/>
              </a:spcBef>
              <a:spcAft>
                <a:spcPts val="0"/>
              </a:spcAft>
              <a:buClr>
                <a:schemeClr val="dk1"/>
              </a:buClr>
              <a:buSzPts val="1500"/>
              <a:buFont typeface="Calibri"/>
              <a:buNone/>
            </a:pPr>
            <a:r>
              <a:t/>
            </a:r>
            <a:endParaRPr b="1" i="0" sz="1500" u="none" cap="none" strike="noStrike">
              <a:solidFill>
                <a:srgbClr val="FFFFFF"/>
              </a:solidFill>
              <a:latin typeface="Calibri"/>
              <a:ea typeface="Calibri"/>
              <a:cs typeface="Calibri"/>
              <a:sym typeface="Calibri"/>
            </a:endParaRPr>
          </a:p>
        </p:txBody>
      </p:sp>
      <p:sp>
        <p:nvSpPr>
          <p:cNvPr id="68" name="Google Shape;68;p11"/>
          <p:cNvSpPr/>
          <p:nvPr/>
        </p:nvSpPr>
        <p:spPr>
          <a:xfrm>
            <a:off x="256739" y="1066080"/>
            <a:ext cx="1896478" cy="624347"/>
          </a:xfrm>
          <a:prstGeom prst="homePlate">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Data sources</a:t>
            </a:r>
            <a:endParaRPr/>
          </a:p>
        </p:txBody>
      </p:sp>
      <p:sp>
        <p:nvSpPr>
          <p:cNvPr id="69" name="Google Shape;69;p11"/>
          <p:cNvSpPr/>
          <p:nvPr/>
        </p:nvSpPr>
        <p:spPr>
          <a:xfrm>
            <a:off x="2128260" y="1066080"/>
            <a:ext cx="1896478" cy="624347"/>
          </a:xfrm>
          <a:prstGeom prst="chevron">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ETL</a:t>
            </a:r>
            <a:endParaRPr/>
          </a:p>
        </p:txBody>
      </p:sp>
      <p:sp>
        <p:nvSpPr>
          <p:cNvPr id="70" name="Google Shape;70;p11"/>
          <p:cNvSpPr/>
          <p:nvPr/>
        </p:nvSpPr>
        <p:spPr>
          <a:xfrm>
            <a:off x="3999781" y="1066080"/>
            <a:ext cx="1896478" cy="624347"/>
          </a:xfrm>
          <a:prstGeom prst="chevron">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Storage and database</a:t>
            </a:r>
            <a:endParaRPr/>
          </a:p>
        </p:txBody>
      </p:sp>
      <p:sp>
        <p:nvSpPr>
          <p:cNvPr id="71" name="Google Shape;71;p11"/>
          <p:cNvSpPr/>
          <p:nvPr/>
        </p:nvSpPr>
        <p:spPr>
          <a:xfrm>
            <a:off x="5871302" y="1066080"/>
            <a:ext cx="1896478" cy="624347"/>
          </a:xfrm>
          <a:prstGeom prst="chevron">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lang="en-US" sz="1400">
                <a:solidFill>
                  <a:srgbClr val="FFFFFF"/>
                </a:solidFill>
                <a:latin typeface="Calibri"/>
                <a:ea typeface="Calibri"/>
                <a:cs typeface="Calibri"/>
                <a:sym typeface="Calibri"/>
              </a:rPr>
              <a:t>Analysis</a:t>
            </a:r>
            <a:endParaRPr b="1" i="0" sz="1400" u="none" cap="none" strike="noStrike">
              <a:solidFill>
                <a:srgbClr val="FFFFFF"/>
              </a:solidFill>
              <a:latin typeface="Calibri"/>
              <a:ea typeface="Calibri"/>
              <a:cs typeface="Calibri"/>
              <a:sym typeface="Calibri"/>
            </a:endParaRPr>
          </a:p>
        </p:txBody>
      </p:sp>
      <p:sp>
        <p:nvSpPr>
          <p:cNvPr id="72" name="Google Shape;72;p11"/>
          <p:cNvSpPr/>
          <p:nvPr/>
        </p:nvSpPr>
        <p:spPr>
          <a:xfrm>
            <a:off x="7742822" y="1066080"/>
            <a:ext cx="1896478" cy="624347"/>
          </a:xfrm>
          <a:prstGeom prst="chevron">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Reporting</a:t>
            </a:r>
            <a:endParaRPr/>
          </a:p>
        </p:txBody>
      </p:sp>
      <p:pic>
        <p:nvPicPr>
          <p:cNvPr descr="Image result for icon postal mail png" id="73" name="Google Shape;73;p11"/>
          <p:cNvPicPr preferRelativeResize="0"/>
          <p:nvPr/>
        </p:nvPicPr>
        <p:blipFill rotWithShape="1">
          <a:blip r:embed="rId3">
            <a:alphaModFix/>
          </a:blip>
          <a:srcRect b="0" l="0" r="0" t="0"/>
          <a:stretch/>
        </p:blipFill>
        <p:spPr>
          <a:xfrm>
            <a:off x="5246347" y="1131462"/>
            <a:ext cx="485775" cy="485775"/>
          </a:xfrm>
          <a:prstGeom prst="rect">
            <a:avLst/>
          </a:prstGeom>
          <a:noFill/>
          <a:ln>
            <a:noFill/>
          </a:ln>
        </p:spPr>
      </p:pic>
      <p:pic>
        <p:nvPicPr>
          <p:cNvPr descr="Image result for icon Demographic clusters png" id="74" name="Google Shape;74;p11"/>
          <p:cNvPicPr preferRelativeResize="0"/>
          <p:nvPr/>
        </p:nvPicPr>
        <p:blipFill rotWithShape="1">
          <a:blip r:embed="rId4">
            <a:alphaModFix/>
          </a:blip>
          <a:srcRect b="0" l="0" r="0" t="0"/>
          <a:stretch/>
        </p:blipFill>
        <p:spPr>
          <a:xfrm>
            <a:off x="7092911" y="1123724"/>
            <a:ext cx="484632" cy="484632"/>
          </a:xfrm>
          <a:prstGeom prst="rect">
            <a:avLst/>
          </a:prstGeom>
          <a:noFill/>
          <a:ln>
            <a:noFill/>
          </a:ln>
        </p:spPr>
      </p:pic>
      <p:pic>
        <p:nvPicPr>
          <p:cNvPr descr="Image result for icon Market png" id="75" name="Google Shape;75;p11"/>
          <p:cNvPicPr preferRelativeResize="0"/>
          <p:nvPr/>
        </p:nvPicPr>
        <p:blipFill rotWithShape="1">
          <a:blip r:embed="rId5">
            <a:alphaModFix/>
          </a:blip>
          <a:srcRect b="0" l="0" r="0" t="0"/>
          <a:stretch/>
        </p:blipFill>
        <p:spPr>
          <a:xfrm>
            <a:off x="9012048" y="1145780"/>
            <a:ext cx="484632" cy="484632"/>
          </a:xfrm>
          <a:prstGeom prst="rect">
            <a:avLst/>
          </a:prstGeom>
          <a:noFill/>
          <a:ln>
            <a:noFill/>
          </a:ln>
        </p:spPr>
      </p:pic>
      <p:sp>
        <p:nvSpPr>
          <p:cNvPr id="76" name="Google Shape;76;p11"/>
          <p:cNvSpPr/>
          <p:nvPr/>
        </p:nvSpPr>
        <p:spPr>
          <a:xfrm rot="5400000">
            <a:off x="1042475" y="3625650"/>
            <a:ext cx="4155300" cy="561600"/>
          </a:xfrm>
          <a:prstGeom prst="rightArrow">
            <a:avLst>
              <a:gd fmla="val 50000" name="adj1"/>
              <a:gd fmla="val 50000" name="adj2"/>
            </a:avLst>
          </a:prstGeom>
          <a:solidFill>
            <a:srgbClr val="FEC6F2"/>
          </a:solidFill>
          <a:ln>
            <a:noFill/>
          </a:ln>
        </p:spPr>
        <p:txBody>
          <a:bodyPr anchorCtr="0" anchor="ctr" bIns="72000" lIns="108000" spcFirstLastPara="1" rIns="108000" wrap="square" tIns="72000">
            <a:noAutofit/>
          </a:bodyPr>
          <a:lstStyle/>
          <a:p>
            <a:pPr indent="0" lvl="0" marL="0" marR="0" rtl="0" algn="ctr">
              <a:lnSpc>
                <a:spcPct val="100000"/>
              </a:lnSpc>
              <a:spcBef>
                <a:spcPts val="0"/>
              </a:spcBef>
              <a:spcAft>
                <a:spcPts val="0"/>
              </a:spcAft>
              <a:buClr>
                <a:schemeClr val="dk1"/>
              </a:buClr>
              <a:buSzPts val="1500"/>
              <a:buFont typeface="Calibri"/>
              <a:buNone/>
            </a:pPr>
            <a:r>
              <a:t/>
            </a:r>
            <a:endParaRPr b="1" i="0" sz="1500" u="none" cap="none" strike="noStrike">
              <a:solidFill>
                <a:srgbClr val="FFFFFF"/>
              </a:solidFill>
              <a:latin typeface="Calibri"/>
              <a:ea typeface="Calibri"/>
              <a:cs typeface="Calibri"/>
              <a:sym typeface="Calibri"/>
            </a:endParaRPr>
          </a:p>
        </p:txBody>
      </p:sp>
      <p:sp>
        <p:nvSpPr>
          <p:cNvPr id="77" name="Google Shape;77;p11"/>
          <p:cNvSpPr/>
          <p:nvPr/>
        </p:nvSpPr>
        <p:spPr>
          <a:xfrm rot="5400000">
            <a:off x="2902975" y="3632250"/>
            <a:ext cx="4168500" cy="561600"/>
          </a:xfrm>
          <a:prstGeom prst="rightArrow">
            <a:avLst>
              <a:gd fmla="val 50000" name="adj1"/>
              <a:gd fmla="val 50000" name="adj2"/>
            </a:avLst>
          </a:prstGeom>
          <a:solidFill>
            <a:srgbClr val="FEC6F2"/>
          </a:solidFill>
          <a:ln>
            <a:noFill/>
          </a:ln>
        </p:spPr>
        <p:txBody>
          <a:bodyPr anchorCtr="0" anchor="ctr" bIns="72000" lIns="108000" spcFirstLastPara="1" rIns="108000" wrap="square" tIns="72000">
            <a:noAutofit/>
          </a:bodyPr>
          <a:lstStyle/>
          <a:p>
            <a:pPr indent="0" lvl="0" marL="0" marR="0" rtl="0" algn="ctr">
              <a:lnSpc>
                <a:spcPct val="100000"/>
              </a:lnSpc>
              <a:spcBef>
                <a:spcPts val="0"/>
              </a:spcBef>
              <a:spcAft>
                <a:spcPts val="0"/>
              </a:spcAft>
              <a:buClr>
                <a:schemeClr val="dk1"/>
              </a:buClr>
              <a:buSzPts val="1500"/>
              <a:buFont typeface="Calibri"/>
              <a:buNone/>
            </a:pPr>
            <a:r>
              <a:t/>
            </a:r>
            <a:endParaRPr b="1" i="0" sz="1500" u="none" cap="none" strike="noStrike">
              <a:solidFill>
                <a:srgbClr val="FFFFFF"/>
              </a:solidFill>
              <a:latin typeface="Calibri"/>
              <a:ea typeface="Calibri"/>
              <a:cs typeface="Calibri"/>
              <a:sym typeface="Calibri"/>
            </a:endParaRPr>
          </a:p>
        </p:txBody>
      </p:sp>
      <p:sp>
        <p:nvSpPr>
          <p:cNvPr id="78" name="Google Shape;78;p11"/>
          <p:cNvSpPr/>
          <p:nvPr/>
        </p:nvSpPr>
        <p:spPr>
          <a:xfrm rot="5400000">
            <a:off x="4735225" y="3632250"/>
            <a:ext cx="4168500" cy="561600"/>
          </a:xfrm>
          <a:prstGeom prst="rightArrow">
            <a:avLst>
              <a:gd fmla="val 50000" name="adj1"/>
              <a:gd fmla="val 50000" name="adj2"/>
            </a:avLst>
          </a:prstGeom>
          <a:solidFill>
            <a:srgbClr val="FEC6F2"/>
          </a:solidFill>
          <a:ln>
            <a:noFill/>
          </a:ln>
        </p:spPr>
        <p:txBody>
          <a:bodyPr anchorCtr="0" anchor="ctr" bIns="72000" lIns="108000" spcFirstLastPara="1" rIns="108000" wrap="square" tIns="72000">
            <a:noAutofit/>
          </a:bodyPr>
          <a:lstStyle/>
          <a:p>
            <a:pPr indent="0" lvl="0" marL="0" marR="0" rtl="0" algn="ctr">
              <a:lnSpc>
                <a:spcPct val="100000"/>
              </a:lnSpc>
              <a:spcBef>
                <a:spcPts val="0"/>
              </a:spcBef>
              <a:spcAft>
                <a:spcPts val="0"/>
              </a:spcAft>
              <a:buClr>
                <a:schemeClr val="dk1"/>
              </a:buClr>
              <a:buSzPts val="1500"/>
              <a:buFont typeface="Calibri"/>
              <a:buNone/>
            </a:pPr>
            <a:r>
              <a:t/>
            </a:r>
            <a:endParaRPr b="1" i="0" sz="1500" u="none" cap="none" strike="noStrike">
              <a:solidFill>
                <a:srgbClr val="FFFFFF"/>
              </a:solidFill>
              <a:latin typeface="Calibri"/>
              <a:ea typeface="Calibri"/>
              <a:cs typeface="Calibri"/>
              <a:sym typeface="Calibri"/>
            </a:endParaRPr>
          </a:p>
        </p:txBody>
      </p:sp>
      <p:sp>
        <p:nvSpPr>
          <p:cNvPr id="79" name="Google Shape;79;p11"/>
          <p:cNvSpPr/>
          <p:nvPr/>
        </p:nvSpPr>
        <p:spPr>
          <a:xfrm rot="5400000">
            <a:off x="6602325" y="3632250"/>
            <a:ext cx="4168500" cy="561600"/>
          </a:xfrm>
          <a:prstGeom prst="rightArrow">
            <a:avLst>
              <a:gd fmla="val 50000" name="adj1"/>
              <a:gd fmla="val 50000" name="adj2"/>
            </a:avLst>
          </a:prstGeom>
          <a:solidFill>
            <a:srgbClr val="FEC6F2"/>
          </a:solidFill>
          <a:ln>
            <a:noFill/>
          </a:ln>
        </p:spPr>
        <p:txBody>
          <a:bodyPr anchorCtr="0" anchor="ctr" bIns="72000" lIns="108000" spcFirstLastPara="1" rIns="108000" wrap="square" tIns="72000">
            <a:noAutofit/>
          </a:bodyPr>
          <a:lstStyle/>
          <a:p>
            <a:pPr indent="0" lvl="0" marL="0" marR="0" rtl="0" algn="ctr">
              <a:lnSpc>
                <a:spcPct val="100000"/>
              </a:lnSpc>
              <a:spcBef>
                <a:spcPts val="0"/>
              </a:spcBef>
              <a:spcAft>
                <a:spcPts val="0"/>
              </a:spcAft>
              <a:buClr>
                <a:schemeClr val="dk1"/>
              </a:buClr>
              <a:buSzPts val="1500"/>
              <a:buFont typeface="Calibri"/>
              <a:buNone/>
            </a:pPr>
            <a:r>
              <a:t/>
            </a:r>
            <a:endParaRPr b="1" i="0" sz="1500" u="none" cap="none" strike="noStrike">
              <a:solidFill>
                <a:srgbClr val="FFFFFF"/>
              </a:solidFill>
              <a:latin typeface="Calibri"/>
              <a:ea typeface="Calibri"/>
              <a:cs typeface="Calibri"/>
              <a:sym typeface="Calibri"/>
            </a:endParaRPr>
          </a:p>
        </p:txBody>
      </p:sp>
      <p:pic>
        <p:nvPicPr>
          <p:cNvPr descr="Image result for united states census bureau" id="80" name="Google Shape;80;p11"/>
          <p:cNvPicPr preferRelativeResize="0"/>
          <p:nvPr/>
        </p:nvPicPr>
        <p:blipFill rotWithShape="1">
          <a:blip r:embed="rId6">
            <a:alphaModFix/>
          </a:blip>
          <a:srcRect b="0" l="0" r="0" t="0"/>
          <a:stretch/>
        </p:blipFill>
        <p:spPr>
          <a:xfrm>
            <a:off x="766931" y="2627411"/>
            <a:ext cx="876117" cy="876117"/>
          </a:xfrm>
          <a:prstGeom prst="rect">
            <a:avLst/>
          </a:prstGeom>
          <a:noFill/>
          <a:ln>
            <a:noFill/>
          </a:ln>
        </p:spPr>
      </p:pic>
      <p:pic>
        <p:nvPicPr>
          <p:cNvPr descr="Image result for zillow images" id="81" name="Google Shape;81;p11"/>
          <p:cNvPicPr preferRelativeResize="0"/>
          <p:nvPr/>
        </p:nvPicPr>
        <p:blipFill rotWithShape="1">
          <a:blip r:embed="rId7">
            <a:alphaModFix/>
          </a:blip>
          <a:srcRect b="33824" l="0" r="0" t="27790"/>
          <a:stretch/>
        </p:blipFill>
        <p:spPr>
          <a:xfrm>
            <a:off x="533363" y="4531588"/>
            <a:ext cx="1314175" cy="336300"/>
          </a:xfrm>
          <a:prstGeom prst="rect">
            <a:avLst/>
          </a:prstGeom>
          <a:noFill/>
          <a:ln>
            <a:noFill/>
          </a:ln>
        </p:spPr>
      </p:pic>
      <p:pic>
        <p:nvPicPr>
          <p:cNvPr descr="Image result" id="82" name="Google Shape;82;p11"/>
          <p:cNvPicPr preferRelativeResize="0"/>
          <p:nvPr/>
        </p:nvPicPr>
        <p:blipFill rotWithShape="1">
          <a:blip r:embed="rId8">
            <a:alphaModFix/>
          </a:blip>
          <a:srcRect b="0" l="0" r="0" t="0"/>
          <a:stretch/>
        </p:blipFill>
        <p:spPr>
          <a:xfrm>
            <a:off x="2468925" y="2240447"/>
            <a:ext cx="1095760" cy="326514"/>
          </a:xfrm>
          <a:prstGeom prst="rect">
            <a:avLst/>
          </a:prstGeom>
          <a:noFill/>
          <a:ln>
            <a:noFill/>
          </a:ln>
        </p:spPr>
      </p:pic>
      <p:pic>
        <p:nvPicPr>
          <p:cNvPr descr="Image result for r" id="83" name="Google Shape;83;p11"/>
          <p:cNvPicPr preferRelativeResize="0"/>
          <p:nvPr/>
        </p:nvPicPr>
        <p:blipFill rotWithShape="1">
          <a:blip r:embed="rId9">
            <a:alphaModFix/>
          </a:blip>
          <a:srcRect b="0" l="0" r="0" t="0"/>
          <a:stretch/>
        </p:blipFill>
        <p:spPr>
          <a:xfrm>
            <a:off x="6286140" y="2592714"/>
            <a:ext cx="1066800" cy="826799"/>
          </a:xfrm>
          <a:prstGeom prst="rect">
            <a:avLst/>
          </a:prstGeom>
          <a:noFill/>
          <a:ln>
            <a:noFill/>
          </a:ln>
        </p:spPr>
      </p:pic>
      <p:pic>
        <p:nvPicPr>
          <p:cNvPr descr="Image result for python" id="84" name="Google Shape;84;p11"/>
          <p:cNvPicPr preferRelativeResize="0"/>
          <p:nvPr/>
        </p:nvPicPr>
        <p:blipFill rotWithShape="1">
          <a:blip r:embed="rId10">
            <a:alphaModFix/>
          </a:blip>
          <a:srcRect b="0" l="0" r="0" t="0"/>
          <a:stretch/>
        </p:blipFill>
        <p:spPr>
          <a:xfrm>
            <a:off x="2267246" y="4804223"/>
            <a:ext cx="1460232" cy="434419"/>
          </a:xfrm>
          <a:prstGeom prst="rect">
            <a:avLst/>
          </a:prstGeom>
          <a:noFill/>
          <a:ln>
            <a:noFill/>
          </a:ln>
        </p:spPr>
      </p:pic>
      <p:pic>
        <p:nvPicPr>
          <p:cNvPr descr="Image result for gcp" id="85" name="Google Shape;85;p11"/>
          <p:cNvPicPr preferRelativeResize="0"/>
          <p:nvPr/>
        </p:nvPicPr>
        <p:blipFill rotWithShape="1">
          <a:blip r:embed="rId11">
            <a:alphaModFix/>
          </a:blip>
          <a:srcRect b="27792" l="31714" r="34507" t="0"/>
          <a:stretch/>
        </p:blipFill>
        <p:spPr>
          <a:xfrm>
            <a:off x="4339350" y="1646425"/>
            <a:ext cx="1213625" cy="1037770"/>
          </a:xfrm>
          <a:prstGeom prst="rect">
            <a:avLst/>
          </a:prstGeom>
          <a:noFill/>
          <a:ln>
            <a:noFill/>
          </a:ln>
        </p:spPr>
      </p:pic>
      <p:pic>
        <p:nvPicPr>
          <p:cNvPr descr="Image result for postgresql" id="86" name="Google Shape;86;p11"/>
          <p:cNvPicPr preferRelativeResize="0"/>
          <p:nvPr/>
        </p:nvPicPr>
        <p:blipFill rotWithShape="1">
          <a:blip r:embed="rId12">
            <a:alphaModFix/>
          </a:blip>
          <a:srcRect b="0" l="0" r="0" t="0"/>
          <a:stretch/>
        </p:blipFill>
        <p:spPr>
          <a:xfrm>
            <a:off x="4033906" y="2612601"/>
            <a:ext cx="1714637" cy="787046"/>
          </a:xfrm>
          <a:prstGeom prst="rect">
            <a:avLst/>
          </a:prstGeom>
          <a:noFill/>
          <a:ln>
            <a:noFill/>
          </a:ln>
        </p:spPr>
      </p:pic>
      <p:pic>
        <p:nvPicPr>
          <p:cNvPr descr="Image result for postgis" id="87" name="Google Shape;87;p11"/>
          <p:cNvPicPr preferRelativeResize="0"/>
          <p:nvPr/>
        </p:nvPicPr>
        <p:blipFill rotWithShape="1">
          <a:blip r:embed="rId13">
            <a:alphaModFix/>
          </a:blip>
          <a:srcRect b="0" l="0" r="0" t="0"/>
          <a:stretch/>
        </p:blipFill>
        <p:spPr>
          <a:xfrm>
            <a:off x="4354796" y="3530301"/>
            <a:ext cx="1213623" cy="715253"/>
          </a:xfrm>
          <a:prstGeom prst="rect">
            <a:avLst/>
          </a:prstGeom>
          <a:noFill/>
          <a:ln>
            <a:noFill/>
          </a:ln>
        </p:spPr>
      </p:pic>
      <p:pic>
        <p:nvPicPr>
          <p:cNvPr descr="Image result for python" id="88" name="Google Shape;88;p11"/>
          <p:cNvPicPr preferRelativeResize="0"/>
          <p:nvPr/>
        </p:nvPicPr>
        <p:blipFill rotWithShape="1">
          <a:blip r:embed="rId10">
            <a:alphaModFix/>
          </a:blip>
          <a:srcRect b="0" l="0" r="0" t="0"/>
          <a:stretch/>
        </p:blipFill>
        <p:spPr>
          <a:xfrm>
            <a:off x="6020059" y="4097172"/>
            <a:ext cx="1460232" cy="434419"/>
          </a:xfrm>
          <a:prstGeom prst="rect">
            <a:avLst/>
          </a:prstGeom>
          <a:noFill/>
          <a:ln>
            <a:noFill/>
          </a:ln>
        </p:spPr>
      </p:pic>
      <p:cxnSp>
        <p:nvCxnSpPr>
          <p:cNvPr id="89" name="Google Shape;89;p11"/>
          <p:cNvCxnSpPr/>
          <p:nvPr/>
        </p:nvCxnSpPr>
        <p:spPr>
          <a:xfrm>
            <a:off x="2057400" y="1828800"/>
            <a:ext cx="0" cy="4728860"/>
          </a:xfrm>
          <a:prstGeom prst="straightConnector1">
            <a:avLst/>
          </a:prstGeom>
          <a:noFill/>
          <a:ln cap="flat" cmpd="sng" w="9525">
            <a:solidFill>
              <a:srgbClr val="BFBFBF"/>
            </a:solidFill>
            <a:prstDash val="dash"/>
            <a:round/>
            <a:headEnd len="med" w="med" type="none"/>
            <a:tailEnd len="med" w="med" type="none"/>
          </a:ln>
        </p:spPr>
      </p:cxnSp>
      <p:cxnSp>
        <p:nvCxnSpPr>
          <p:cNvPr id="90" name="Google Shape;90;p11"/>
          <p:cNvCxnSpPr/>
          <p:nvPr/>
        </p:nvCxnSpPr>
        <p:spPr>
          <a:xfrm>
            <a:off x="3903144" y="1828800"/>
            <a:ext cx="0" cy="4728860"/>
          </a:xfrm>
          <a:prstGeom prst="straightConnector1">
            <a:avLst/>
          </a:prstGeom>
          <a:noFill/>
          <a:ln cap="flat" cmpd="sng" w="9525">
            <a:solidFill>
              <a:srgbClr val="BFBFBF"/>
            </a:solidFill>
            <a:prstDash val="dash"/>
            <a:round/>
            <a:headEnd len="med" w="med" type="none"/>
            <a:tailEnd len="med" w="med" type="none"/>
          </a:ln>
        </p:spPr>
      </p:cxnSp>
      <p:cxnSp>
        <p:nvCxnSpPr>
          <p:cNvPr id="91" name="Google Shape;91;p11"/>
          <p:cNvCxnSpPr/>
          <p:nvPr/>
        </p:nvCxnSpPr>
        <p:spPr>
          <a:xfrm>
            <a:off x="5896259" y="1828800"/>
            <a:ext cx="0" cy="4728860"/>
          </a:xfrm>
          <a:prstGeom prst="straightConnector1">
            <a:avLst/>
          </a:prstGeom>
          <a:noFill/>
          <a:ln cap="flat" cmpd="sng" w="9525">
            <a:solidFill>
              <a:srgbClr val="BFBFBF"/>
            </a:solidFill>
            <a:prstDash val="dash"/>
            <a:round/>
            <a:headEnd len="med" w="med" type="none"/>
            <a:tailEnd len="med" w="med" type="none"/>
          </a:ln>
        </p:spPr>
      </p:cxnSp>
      <p:cxnSp>
        <p:nvCxnSpPr>
          <p:cNvPr id="92" name="Google Shape;92;p11"/>
          <p:cNvCxnSpPr/>
          <p:nvPr/>
        </p:nvCxnSpPr>
        <p:spPr>
          <a:xfrm>
            <a:off x="7704273" y="1828800"/>
            <a:ext cx="0" cy="4728860"/>
          </a:xfrm>
          <a:prstGeom prst="straightConnector1">
            <a:avLst/>
          </a:prstGeom>
          <a:noFill/>
          <a:ln cap="flat" cmpd="sng" w="9525">
            <a:solidFill>
              <a:srgbClr val="BFBFBF"/>
            </a:solidFill>
            <a:prstDash val="dash"/>
            <a:round/>
            <a:headEnd len="med" w="med" type="none"/>
            <a:tailEnd len="med" w="med" type="none"/>
          </a:ln>
        </p:spPr>
      </p:cxnSp>
      <p:pic>
        <p:nvPicPr>
          <p:cNvPr descr="Image result for icon customers png" id="93" name="Google Shape;93;p11"/>
          <p:cNvPicPr preferRelativeResize="0"/>
          <p:nvPr/>
        </p:nvPicPr>
        <p:blipFill rotWithShape="1">
          <a:blip r:embed="rId14">
            <a:alphaModFix/>
          </a:blip>
          <a:srcRect b="0" l="0" r="0" t="0"/>
          <a:stretch/>
        </p:blipFill>
        <p:spPr>
          <a:xfrm>
            <a:off x="1485717" y="1114729"/>
            <a:ext cx="484632" cy="484632"/>
          </a:xfrm>
          <a:prstGeom prst="ellipse">
            <a:avLst/>
          </a:prstGeom>
          <a:noFill/>
          <a:ln>
            <a:noFill/>
          </a:ln>
        </p:spPr>
      </p:pic>
      <p:pic>
        <p:nvPicPr>
          <p:cNvPr descr="Image result for broom circular icon" id="94" name="Google Shape;94;p11"/>
          <p:cNvPicPr preferRelativeResize="0"/>
          <p:nvPr/>
        </p:nvPicPr>
        <p:blipFill rotWithShape="1">
          <a:blip r:embed="rId15">
            <a:alphaModFix/>
          </a:blip>
          <a:srcRect b="0" l="0" r="0" t="0"/>
          <a:stretch/>
        </p:blipFill>
        <p:spPr>
          <a:xfrm>
            <a:off x="3416238" y="1119051"/>
            <a:ext cx="465511" cy="465511"/>
          </a:xfrm>
          <a:prstGeom prst="rect">
            <a:avLst/>
          </a:prstGeom>
          <a:noFill/>
          <a:ln>
            <a:noFill/>
          </a:ln>
        </p:spPr>
      </p:pic>
      <p:pic>
        <p:nvPicPr>
          <p:cNvPr descr="Image result for postgresql" id="95" name="Google Shape;95;p11"/>
          <p:cNvPicPr preferRelativeResize="0"/>
          <p:nvPr/>
        </p:nvPicPr>
        <p:blipFill rotWithShape="1">
          <a:blip r:embed="rId12">
            <a:alphaModFix/>
          </a:blip>
          <a:srcRect b="0" l="0" r="0" t="0"/>
          <a:stretch/>
        </p:blipFill>
        <p:spPr>
          <a:xfrm>
            <a:off x="2171563" y="3420241"/>
            <a:ext cx="1714637" cy="787046"/>
          </a:xfrm>
          <a:prstGeom prst="rect">
            <a:avLst/>
          </a:prstGeom>
          <a:noFill/>
          <a:ln>
            <a:noFill/>
          </a:ln>
        </p:spPr>
      </p:pic>
      <p:pic>
        <p:nvPicPr>
          <p:cNvPr id="96" name="Google Shape;96;p11"/>
          <p:cNvPicPr preferRelativeResize="0"/>
          <p:nvPr/>
        </p:nvPicPr>
        <p:blipFill>
          <a:blip r:embed="rId16">
            <a:alphaModFix/>
          </a:blip>
          <a:stretch>
            <a:fillRect/>
          </a:stretch>
        </p:blipFill>
        <p:spPr>
          <a:xfrm>
            <a:off x="7773550" y="3188475"/>
            <a:ext cx="2052925" cy="1539700"/>
          </a:xfrm>
          <a:prstGeom prst="rect">
            <a:avLst/>
          </a:prstGeom>
          <a:noFill/>
          <a:ln>
            <a:noFill/>
          </a:ln>
        </p:spPr>
      </p:pic>
      <p:pic>
        <p:nvPicPr>
          <p:cNvPr id="97" name="Google Shape;97;p11"/>
          <p:cNvPicPr preferRelativeResize="0"/>
          <p:nvPr/>
        </p:nvPicPr>
        <p:blipFill>
          <a:blip r:embed="rId17">
            <a:alphaModFix/>
          </a:blip>
          <a:stretch>
            <a:fillRect/>
          </a:stretch>
        </p:blipFill>
        <p:spPr>
          <a:xfrm>
            <a:off x="4531745" y="4583375"/>
            <a:ext cx="876125" cy="87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2"/>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Data Ingestion</a:t>
            </a:r>
            <a:endParaRPr/>
          </a:p>
        </p:txBody>
      </p:sp>
      <p:sp>
        <p:nvSpPr>
          <p:cNvPr id="103" name="Google Shape;103;p12"/>
          <p:cNvSpPr/>
          <p:nvPr/>
        </p:nvSpPr>
        <p:spPr>
          <a:xfrm>
            <a:off x="256739" y="1066080"/>
            <a:ext cx="2791261" cy="624347"/>
          </a:xfrm>
          <a:prstGeom prst="homePlate">
            <a:avLst>
              <a:gd fmla="val 25000" name="adj"/>
            </a:avLst>
          </a:prstGeom>
          <a:solidFill>
            <a:schemeClr val="dk2"/>
          </a:solidFill>
          <a:ln>
            <a:noFill/>
          </a:ln>
        </p:spPr>
        <p:txBody>
          <a:bodyPr anchorCtr="0" anchor="ctr" bIns="46850" lIns="72000" spcFirstLastPara="1" rIns="35925" wrap="square" tIns="46850">
            <a:noAutofit/>
          </a:bodyPr>
          <a:lstStyle/>
          <a:p>
            <a:pPr indent="0" lvl="0" marL="0" marR="0" rtl="0" algn="l">
              <a:lnSpc>
                <a:spcPct val="100000"/>
              </a:lnSpc>
              <a:spcBef>
                <a:spcPts val="0"/>
              </a:spcBef>
              <a:spcAft>
                <a:spcPts val="0"/>
              </a:spcAft>
              <a:buClr>
                <a:srgbClr val="FFFFFF"/>
              </a:buClr>
              <a:buSzPts val="1400"/>
              <a:buFont typeface="Calibri"/>
              <a:buNone/>
            </a:pPr>
            <a:r>
              <a:rPr b="1" i="0" lang="en-US" sz="1400" u="none" cap="none" strike="noStrike">
                <a:solidFill>
                  <a:srgbClr val="FFFFFF"/>
                </a:solidFill>
                <a:latin typeface="Calibri"/>
                <a:ea typeface="Calibri"/>
                <a:cs typeface="Calibri"/>
                <a:sym typeface="Calibri"/>
              </a:rPr>
              <a:t>Data sources</a:t>
            </a:r>
            <a:endParaRPr/>
          </a:p>
        </p:txBody>
      </p:sp>
      <p:pic>
        <p:nvPicPr>
          <p:cNvPr descr="Image result for icon customers png" id="104" name="Google Shape;104;p12"/>
          <p:cNvPicPr preferRelativeResize="0"/>
          <p:nvPr/>
        </p:nvPicPr>
        <p:blipFill rotWithShape="1">
          <a:blip r:embed="rId3">
            <a:alphaModFix/>
          </a:blip>
          <a:srcRect b="0" l="0" r="0" t="0"/>
          <a:stretch/>
        </p:blipFill>
        <p:spPr>
          <a:xfrm>
            <a:off x="2362200" y="1126849"/>
            <a:ext cx="484632" cy="484632"/>
          </a:xfrm>
          <a:prstGeom prst="ellipse">
            <a:avLst/>
          </a:prstGeom>
          <a:noFill/>
          <a:ln>
            <a:noFill/>
          </a:ln>
        </p:spPr>
      </p:pic>
      <p:sp>
        <p:nvSpPr>
          <p:cNvPr id="105" name="Google Shape;105;p12"/>
          <p:cNvSpPr/>
          <p:nvPr/>
        </p:nvSpPr>
        <p:spPr>
          <a:xfrm>
            <a:off x="685799" y="4267200"/>
            <a:ext cx="1532625" cy="12954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2"/>
          <p:cNvSpPr/>
          <p:nvPr/>
        </p:nvSpPr>
        <p:spPr>
          <a:xfrm>
            <a:off x="647135" y="2261859"/>
            <a:ext cx="1532625" cy="12954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2"/>
          <p:cNvSpPr/>
          <p:nvPr/>
        </p:nvSpPr>
        <p:spPr>
          <a:xfrm>
            <a:off x="3429000" y="1066079"/>
            <a:ext cx="6019800" cy="623756"/>
          </a:xfrm>
          <a:prstGeom prst="rect">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Google Cloud Platform</a:t>
            </a:r>
            <a:endParaRPr b="1"/>
          </a:p>
        </p:txBody>
      </p:sp>
      <p:sp>
        <p:nvSpPr>
          <p:cNvPr id="108" name="Google Shape;108;p12"/>
          <p:cNvSpPr/>
          <p:nvPr/>
        </p:nvSpPr>
        <p:spPr>
          <a:xfrm>
            <a:off x="3429000" y="1905000"/>
            <a:ext cx="6019800" cy="4267200"/>
          </a:xfrm>
          <a:prstGeom prst="rect">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2"/>
          <p:cNvSpPr/>
          <p:nvPr/>
        </p:nvSpPr>
        <p:spPr>
          <a:xfrm>
            <a:off x="6934200" y="2095500"/>
            <a:ext cx="2057400" cy="33909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result for postgresql" id="110" name="Google Shape;110;p12"/>
          <p:cNvPicPr preferRelativeResize="0"/>
          <p:nvPr/>
        </p:nvPicPr>
        <p:blipFill rotWithShape="1">
          <a:blip r:embed="rId4">
            <a:alphaModFix/>
          </a:blip>
          <a:srcRect b="0" l="0" r="0" t="0"/>
          <a:stretch/>
        </p:blipFill>
        <p:spPr>
          <a:xfrm>
            <a:off x="7148988" y="3393068"/>
            <a:ext cx="1714637" cy="787046"/>
          </a:xfrm>
          <a:prstGeom prst="rect">
            <a:avLst/>
          </a:prstGeom>
          <a:noFill/>
          <a:ln>
            <a:noFill/>
          </a:ln>
        </p:spPr>
      </p:pic>
      <p:pic>
        <p:nvPicPr>
          <p:cNvPr descr="Image result for zillow images" id="111" name="Google Shape;111;p12"/>
          <p:cNvPicPr preferRelativeResize="0"/>
          <p:nvPr/>
        </p:nvPicPr>
        <p:blipFill rotWithShape="1">
          <a:blip r:embed="rId5">
            <a:alphaModFix/>
          </a:blip>
          <a:srcRect b="0" l="0" r="0" t="0"/>
          <a:stretch/>
        </p:blipFill>
        <p:spPr>
          <a:xfrm>
            <a:off x="795023" y="4476841"/>
            <a:ext cx="1314176" cy="876117"/>
          </a:xfrm>
          <a:prstGeom prst="rect">
            <a:avLst/>
          </a:prstGeom>
          <a:noFill/>
          <a:ln>
            <a:noFill/>
          </a:ln>
        </p:spPr>
      </p:pic>
      <p:pic>
        <p:nvPicPr>
          <p:cNvPr descr="Image result for united states census bureau" id="112" name="Google Shape;112;p12"/>
          <p:cNvPicPr preferRelativeResize="0"/>
          <p:nvPr/>
        </p:nvPicPr>
        <p:blipFill rotWithShape="1">
          <a:blip r:embed="rId6">
            <a:alphaModFix/>
          </a:blip>
          <a:srcRect b="0" l="0" r="0" t="0"/>
          <a:stretch/>
        </p:blipFill>
        <p:spPr>
          <a:xfrm>
            <a:off x="997641" y="2396265"/>
            <a:ext cx="876117" cy="876117"/>
          </a:xfrm>
          <a:prstGeom prst="rect">
            <a:avLst/>
          </a:prstGeom>
          <a:noFill/>
          <a:ln>
            <a:noFill/>
          </a:ln>
        </p:spPr>
      </p:pic>
      <p:pic>
        <p:nvPicPr>
          <p:cNvPr id="113" name="Google Shape;113;p12"/>
          <p:cNvPicPr preferRelativeResize="0"/>
          <p:nvPr/>
        </p:nvPicPr>
        <p:blipFill rotWithShape="1">
          <a:blip r:embed="rId7">
            <a:alphaModFix/>
          </a:blip>
          <a:srcRect b="0" l="0" r="0" t="0"/>
          <a:stretch/>
        </p:blipFill>
        <p:spPr>
          <a:xfrm>
            <a:off x="3976098" y="3978347"/>
            <a:ext cx="2067523" cy="2067523"/>
          </a:xfrm>
          <a:prstGeom prst="rect">
            <a:avLst/>
          </a:prstGeom>
          <a:noFill/>
          <a:ln>
            <a:noFill/>
          </a:ln>
        </p:spPr>
      </p:pic>
      <p:pic>
        <p:nvPicPr>
          <p:cNvPr id="114" name="Google Shape;114;p12"/>
          <p:cNvPicPr preferRelativeResize="0"/>
          <p:nvPr/>
        </p:nvPicPr>
        <p:blipFill rotWithShape="1">
          <a:blip r:embed="rId8">
            <a:alphaModFix/>
          </a:blip>
          <a:srcRect b="0" l="0" r="0" t="0"/>
          <a:stretch/>
        </p:blipFill>
        <p:spPr>
          <a:xfrm>
            <a:off x="3983607" y="1881591"/>
            <a:ext cx="1905000" cy="1905000"/>
          </a:xfrm>
          <a:prstGeom prst="rect">
            <a:avLst/>
          </a:prstGeom>
          <a:noFill/>
          <a:ln>
            <a:noFill/>
          </a:ln>
        </p:spPr>
      </p:pic>
      <p:sp>
        <p:nvSpPr>
          <p:cNvPr id="115" name="Google Shape;115;p12"/>
          <p:cNvSpPr/>
          <p:nvPr/>
        </p:nvSpPr>
        <p:spPr>
          <a:xfrm>
            <a:off x="2483994" y="2815392"/>
            <a:ext cx="1326006" cy="23260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2"/>
          <p:cNvSpPr/>
          <p:nvPr/>
        </p:nvSpPr>
        <p:spPr>
          <a:xfrm>
            <a:off x="2483994" y="4886077"/>
            <a:ext cx="1326006" cy="232607"/>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2"/>
          <p:cNvSpPr/>
          <p:nvPr/>
        </p:nvSpPr>
        <p:spPr>
          <a:xfrm>
            <a:off x="6041751" y="2793255"/>
            <a:ext cx="791862" cy="25474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2"/>
          <p:cNvSpPr/>
          <p:nvPr/>
        </p:nvSpPr>
        <p:spPr>
          <a:xfrm rot="-2117260">
            <a:off x="6015473" y="4504054"/>
            <a:ext cx="791862" cy="25474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2"/>
          <p:cNvSpPr/>
          <p:nvPr/>
        </p:nvSpPr>
        <p:spPr>
          <a:xfrm rot="-5400000">
            <a:off x="4721666" y="3814452"/>
            <a:ext cx="428882" cy="18780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12"/>
          <p:cNvSpPr/>
          <p:nvPr/>
        </p:nvSpPr>
        <p:spPr>
          <a:xfrm rot="1664145">
            <a:off x="2305316" y="3823628"/>
            <a:ext cx="1937629" cy="25236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2"/>
          <p:cNvSpPr txBox="1"/>
          <p:nvPr/>
        </p:nvSpPr>
        <p:spPr>
          <a:xfrm rot="1693932">
            <a:off x="2614397" y="3915489"/>
            <a:ext cx="86720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Calibri"/>
                <a:ea typeface="Calibri"/>
                <a:cs typeface="Calibri"/>
                <a:sym typeface="Calibri"/>
              </a:rPr>
              <a:t>Shape Files</a:t>
            </a:r>
            <a:endParaRPr/>
          </a:p>
        </p:txBody>
      </p:sp>
      <p:sp>
        <p:nvSpPr>
          <p:cNvPr id="122" name="Google Shape;122;p12"/>
          <p:cNvSpPr txBox="1"/>
          <p:nvPr/>
        </p:nvSpPr>
        <p:spPr>
          <a:xfrm>
            <a:off x="2604516" y="2613335"/>
            <a:ext cx="867206"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Calibri"/>
                <a:ea typeface="Calibri"/>
                <a:cs typeface="Calibri"/>
                <a:sym typeface="Calibri"/>
              </a:rPr>
              <a:t>Python</a:t>
            </a:r>
            <a:endParaRPr/>
          </a:p>
        </p:txBody>
      </p:sp>
      <p:sp>
        <p:nvSpPr>
          <p:cNvPr id="123" name="Google Shape;123;p12"/>
          <p:cNvSpPr txBox="1"/>
          <p:nvPr/>
        </p:nvSpPr>
        <p:spPr>
          <a:xfrm>
            <a:off x="5940962" y="2625083"/>
            <a:ext cx="867206"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Calibri"/>
                <a:ea typeface="Calibri"/>
                <a:cs typeface="Calibri"/>
                <a:sym typeface="Calibri"/>
              </a:rPr>
              <a:t>Python</a:t>
            </a:r>
            <a:endParaRPr/>
          </a:p>
        </p:txBody>
      </p:sp>
      <p:sp>
        <p:nvSpPr>
          <p:cNvPr id="124" name="Google Shape;124;p12"/>
          <p:cNvSpPr txBox="1"/>
          <p:nvPr/>
        </p:nvSpPr>
        <p:spPr>
          <a:xfrm rot="-2159854">
            <a:off x="5795297" y="4333845"/>
            <a:ext cx="867206"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Calibri"/>
                <a:ea typeface="Calibri"/>
                <a:cs typeface="Calibri"/>
                <a:sym typeface="Calibri"/>
              </a:rPr>
              <a:t>Python</a:t>
            </a:r>
            <a:endParaRPr/>
          </a:p>
        </p:txBody>
      </p:sp>
      <p:sp>
        <p:nvSpPr>
          <p:cNvPr id="125" name="Google Shape;125;p12"/>
          <p:cNvSpPr txBox="1"/>
          <p:nvPr/>
        </p:nvSpPr>
        <p:spPr>
          <a:xfrm>
            <a:off x="4601783" y="2125788"/>
            <a:ext cx="668648"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Calibri"/>
                <a:ea typeface="Calibri"/>
                <a:cs typeface="Calibri"/>
                <a:sym typeface="Calibri"/>
              </a:rPr>
              <a:t>Instance</a:t>
            </a:r>
            <a:endParaRPr/>
          </a:p>
        </p:txBody>
      </p:sp>
      <p:sp>
        <p:nvSpPr>
          <p:cNvPr id="126" name="Google Shape;126;p12"/>
          <p:cNvSpPr txBox="1"/>
          <p:nvPr/>
        </p:nvSpPr>
        <p:spPr>
          <a:xfrm>
            <a:off x="4721372" y="4389269"/>
            <a:ext cx="668648"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Calibri"/>
                <a:ea typeface="Calibri"/>
                <a:cs typeface="Calibri"/>
                <a:sym typeface="Calibri"/>
              </a:rPr>
              <a:t>Bucket</a:t>
            </a:r>
            <a:endParaRPr/>
          </a:p>
        </p:txBody>
      </p:sp>
      <p:pic>
        <p:nvPicPr>
          <p:cNvPr id="127" name="Google Shape;127;p12"/>
          <p:cNvPicPr preferRelativeResize="0"/>
          <p:nvPr/>
        </p:nvPicPr>
        <p:blipFill rotWithShape="1">
          <a:blip r:embed="rId9">
            <a:alphaModFix/>
          </a:blip>
          <a:srcRect b="0" l="0" r="0" t="0"/>
          <a:stretch/>
        </p:blipFill>
        <p:spPr>
          <a:xfrm>
            <a:off x="8229878" y="1066079"/>
            <a:ext cx="1599922" cy="628541"/>
          </a:xfrm>
          <a:prstGeom prst="rect">
            <a:avLst/>
          </a:prstGeom>
          <a:noFill/>
          <a:ln>
            <a:noFill/>
          </a:ln>
        </p:spPr>
      </p:pic>
      <p:sp>
        <p:nvSpPr>
          <p:cNvPr id="128" name="Google Shape;128;p12"/>
          <p:cNvSpPr txBox="1"/>
          <p:nvPr/>
        </p:nvSpPr>
        <p:spPr>
          <a:xfrm>
            <a:off x="2550108" y="4689954"/>
            <a:ext cx="867206"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Calibri"/>
                <a:ea typeface="Calibri"/>
                <a:cs typeface="Calibri"/>
                <a:sym typeface="Calibri"/>
              </a:rPr>
              <a:t>Csv files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3"/>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Data Cleaning &amp; Preparation</a:t>
            </a:r>
            <a:endParaRPr/>
          </a:p>
        </p:txBody>
      </p:sp>
      <p:sp>
        <p:nvSpPr>
          <p:cNvPr id="134" name="Google Shape;134;p13"/>
          <p:cNvSpPr/>
          <p:nvPr/>
        </p:nvSpPr>
        <p:spPr>
          <a:xfrm>
            <a:off x="609600" y="1066079"/>
            <a:ext cx="8839200" cy="623756"/>
          </a:xfrm>
          <a:prstGeom prst="rect">
            <a:avLst/>
          </a:prstGeom>
          <a:solidFill>
            <a:schemeClr val="dk2"/>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Calibri"/>
                <a:ea typeface="Calibri"/>
                <a:cs typeface="Calibri"/>
                <a:sym typeface="Calibri"/>
              </a:rPr>
              <a:t>Google Cloud Platform</a:t>
            </a:r>
            <a:endParaRPr b="1"/>
          </a:p>
        </p:txBody>
      </p:sp>
      <p:sp>
        <p:nvSpPr>
          <p:cNvPr id="135" name="Google Shape;135;p13"/>
          <p:cNvSpPr/>
          <p:nvPr/>
        </p:nvSpPr>
        <p:spPr>
          <a:xfrm>
            <a:off x="609600" y="1905000"/>
            <a:ext cx="8839200" cy="4267200"/>
          </a:xfrm>
          <a:prstGeom prst="rect">
            <a:avLst/>
          </a:prstGeom>
          <a:solidFill>
            <a:srgbClr val="DAEEF3"/>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13"/>
          <p:cNvSpPr/>
          <p:nvPr/>
        </p:nvSpPr>
        <p:spPr>
          <a:xfrm>
            <a:off x="655931" y="2343150"/>
            <a:ext cx="2057400" cy="33909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result for postgresql" id="137" name="Google Shape;137;p13"/>
          <p:cNvPicPr preferRelativeResize="0"/>
          <p:nvPr/>
        </p:nvPicPr>
        <p:blipFill rotWithShape="1">
          <a:blip r:embed="rId3">
            <a:alphaModFix/>
          </a:blip>
          <a:srcRect b="0" l="0" r="0" t="0"/>
          <a:stretch/>
        </p:blipFill>
        <p:spPr>
          <a:xfrm>
            <a:off x="827312" y="2343150"/>
            <a:ext cx="1714637" cy="787046"/>
          </a:xfrm>
          <a:prstGeom prst="rect">
            <a:avLst/>
          </a:prstGeom>
          <a:noFill/>
          <a:ln>
            <a:noFill/>
          </a:ln>
        </p:spPr>
      </p:pic>
      <p:pic>
        <p:nvPicPr>
          <p:cNvPr id="138" name="Google Shape;138;p13"/>
          <p:cNvPicPr preferRelativeResize="0"/>
          <p:nvPr/>
        </p:nvPicPr>
        <p:blipFill rotWithShape="1">
          <a:blip r:embed="rId4">
            <a:alphaModFix/>
          </a:blip>
          <a:srcRect b="0" l="0" r="0" t="0"/>
          <a:stretch/>
        </p:blipFill>
        <p:spPr>
          <a:xfrm>
            <a:off x="8229878" y="1066079"/>
            <a:ext cx="1599922" cy="628541"/>
          </a:xfrm>
          <a:prstGeom prst="rect">
            <a:avLst/>
          </a:prstGeom>
          <a:noFill/>
          <a:ln>
            <a:noFill/>
          </a:ln>
        </p:spPr>
      </p:pic>
      <p:sp>
        <p:nvSpPr>
          <p:cNvPr id="139" name="Google Shape;139;p13"/>
          <p:cNvSpPr/>
          <p:nvPr/>
        </p:nvSpPr>
        <p:spPr>
          <a:xfrm>
            <a:off x="2860286" y="2343150"/>
            <a:ext cx="2057400" cy="33909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3"/>
          <p:cNvSpPr/>
          <p:nvPr/>
        </p:nvSpPr>
        <p:spPr>
          <a:xfrm>
            <a:off x="5110901" y="2343150"/>
            <a:ext cx="2057400" cy="33909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result for postgresql" id="141" name="Google Shape;141;p13"/>
          <p:cNvPicPr preferRelativeResize="0"/>
          <p:nvPr/>
        </p:nvPicPr>
        <p:blipFill rotWithShape="1">
          <a:blip r:embed="rId3">
            <a:alphaModFix/>
          </a:blip>
          <a:srcRect b="0" l="0" r="0" t="0"/>
          <a:stretch/>
        </p:blipFill>
        <p:spPr>
          <a:xfrm>
            <a:off x="5282282" y="2375807"/>
            <a:ext cx="1714637" cy="787046"/>
          </a:xfrm>
          <a:prstGeom prst="rect">
            <a:avLst/>
          </a:prstGeom>
          <a:noFill/>
          <a:ln>
            <a:noFill/>
          </a:ln>
        </p:spPr>
      </p:pic>
      <p:sp>
        <p:nvSpPr>
          <p:cNvPr id="142" name="Google Shape;142;p13"/>
          <p:cNvSpPr/>
          <p:nvPr/>
        </p:nvSpPr>
        <p:spPr>
          <a:xfrm>
            <a:off x="7323361" y="2343150"/>
            <a:ext cx="2057400" cy="3390900"/>
          </a:xfrm>
          <a:prstGeom prst="roundRect">
            <a:avLst>
              <a:gd fmla="val 16667" name="adj"/>
            </a:avLst>
          </a:prstGeom>
          <a:solidFill>
            <a:srgbClr val="C5D8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3"/>
          <p:cNvSpPr/>
          <p:nvPr/>
        </p:nvSpPr>
        <p:spPr>
          <a:xfrm>
            <a:off x="1113130" y="3505200"/>
            <a:ext cx="1143000" cy="1066800"/>
          </a:xfrm>
          <a:prstGeom prst="pentagon">
            <a:avLst>
              <a:gd fmla="val 105146" name="hf"/>
              <a:gd fmla="val 110557" name="vf"/>
            </a:avLst>
          </a:prstGeom>
          <a:solidFill>
            <a:srgbClr val="F2DADA"/>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Raw Data</a:t>
            </a:r>
            <a:endParaRPr/>
          </a:p>
        </p:txBody>
      </p:sp>
      <p:sp>
        <p:nvSpPr>
          <p:cNvPr id="144" name="Google Shape;144;p13"/>
          <p:cNvSpPr/>
          <p:nvPr/>
        </p:nvSpPr>
        <p:spPr>
          <a:xfrm>
            <a:off x="2497200" y="3886200"/>
            <a:ext cx="582251"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13"/>
          <p:cNvSpPr/>
          <p:nvPr/>
        </p:nvSpPr>
        <p:spPr>
          <a:xfrm>
            <a:off x="3170530" y="3083771"/>
            <a:ext cx="1524000" cy="723900"/>
          </a:xfrm>
          <a:prstGeom prst="rect">
            <a:avLst/>
          </a:prstGeom>
          <a:solidFill>
            <a:srgbClr val="F2DADA"/>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6" name="Google Shape;146;p13"/>
          <p:cNvPicPr preferRelativeResize="0"/>
          <p:nvPr/>
        </p:nvPicPr>
        <p:blipFill rotWithShape="1">
          <a:blip r:embed="rId5">
            <a:alphaModFix/>
          </a:blip>
          <a:srcRect b="0" l="0" r="0" t="0"/>
          <a:stretch/>
        </p:blipFill>
        <p:spPr>
          <a:xfrm>
            <a:off x="2975343" y="2397799"/>
            <a:ext cx="588393" cy="588393"/>
          </a:xfrm>
          <a:prstGeom prst="rect">
            <a:avLst/>
          </a:prstGeom>
          <a:noFill/>
          <a:ln>
            <a:noFill/>
          </a:ln>
        </p:spPr>
      </p:pic>
      <p:pic>
        <p:nvPicPr>
          <p:cNvPr descr="Image result for python" id="147" name="Google Shape;147;p13"/>
          <p:cNvPicPr preferRelativeResize="0"/>
          <p:nvPr/>
        </p:nvPicPr>
        <p:blipFill rotWithShape="1">
          <a:blip r:embed="rId6">
            <a:alphaModFix/>
          </a:blip>
          <a:srcRect b="0" l="0" r="0" t="0"/>
          <a:stretch/>
        </p:blipFill>
        <p:spPr>
          <a:xfrm>
            <a:off x="3528550" y="3269624"/>
            <a:ext cx="791870" cy="235581"/>
          </a:xfrm>
          <a:prstGeom prst="rect">
            <a:avLst/>
          </a:prstGeom>
          <a:noFill/>
          <a:ln>
            <a:noFill/>
          </a:ln>
        </p:spPr>
      </p:pic>
      <p:sp>
        <p:nvSpPr>
          <p:cNvPr id="148" name="Google Shape;148;p13"/>
          <p:cNvSpPr/>
          <p:nvPr/>
        </p:nvSpPr>
        <p:spPr>
          <a:xfrm>
            <a:off x="3170530" y="4343400"/>
            <a:ext cx="1524000" cy="838200"/>
          </a:xfrm>
          <a:prstGeom prst="rect">
            <a:avLst/>
          </a:prstGeom>
          <a:solidFill>
            <a:srgbClr val="F2DADA"/>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13"/>
          <p:cNvSpPr/>
          <p:nvPr/>
        </p:nvSpPr>
        <p:spPr>
          <a:xfrm>
            <a:off x="3505200" y="3962400"/>
            <a:ext cx="152400"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13"/>
          <p:cNvSpPr/>
          <p:nvPr/>
        </p:nvSpPr>
        <p:spPr>
          <a:xfrm rot="10800000">
            <a:off x="4162451" y="3962399"/>
            <a:ext cx="152400" cy="304800"/>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 result for postgis" id="151" name="Google Shape;151;p13"/>
          <p:cNvPicPr preferRelativeResize="0"/>
          <p:nvPr/>
        </p:nvPicPr>
        <p:blipFill rotWithShape="1">
          <a:blip r:embed="rId7">
            <a:alphaModFix/>
          </a:blip>
          <a:srcRect b="0" l="0" r="0" t="0"/>
          <a:stretch/>
        </p:blipFill>
        <p:spPr>
          <a:xfrm>
            <a:off x="3468686" y="4477579"/>
            <a:ext cx="1064012" cy="627079"/>
          </a:xfrm>
          <a:prstGeom prst="rect">
            <a:avLst/>
          </a:prstGeom>
          <a:noFill/>
          <a:ln>
            <a:noFill/>
          </a:ln>
        </p:spPr>
      </p:pic>
      <p:sp>
        <p:nvSpPr>
          <p:cNvPr id="152" name="Google Shape;152;p13"/>
          <p:cNvSpPr/>
          <p:nvPr/>
        </p:nvSpPr>
        <p:spPr>
          <a:xfrm>
            <a:off x="4725955" y="3886200"/>
            <a:ext cx="582251"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13"/>
          <p:cNvSpPr/>
          <p:nvPr/>
        </p:nvSpPr>
        <p:spPr>
          <a:xfrm>
            <a:off x="5383206" y="3505200"/>
            <a:ext cx="1623334" cy="1066800"/>
          </a:xfrm>
          <a:prstGeom prst="pentagon">
            <a:avLst>
              <a:gd fmla="val 105146" name="hf"/>
              <a:gd fmla="val 110557" name="vf"/>
            </a:avLst>
          </a:prstGeom>
          <a:solidFill>
            <a:srgbClr val="F2DADA"/>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dk1"/>
                </a:solidFill>
                <a:latin typeface="Calibri"/>
                <a:ea typeface="Calibri"/>
                <a:cs typeface="Calibri"/>
                <a:sym typeface="Calibri"/>
              </a:rPr>
              <a:t>Dimensional Model</a:t>
            </a:r>
            <a:endParaRPr/>
          </a:p>
        </p:txBody>
      </p:sp>
      <p:sp>
        <p:nvSpPr>
          <p:cNvPr id="154" name="Google Shape;154;p13"/>
          <p:cNvSpPr/>
          <p:nvPr/>
        </p:nvSpPr>
        <p:spPr>
          <a:xfrm>
            <a:off x="7070390" y="3886200"/>
            <a:ext cx="582251" cy="304800"/>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 name="Google Shape;155;p13"/>
          <p:cNvSpPr/>
          <p:nvPr/>
        </p:nvSpPr>
        <p:spPr>
          <a:xfrm>
            <a:off x="7807701" y="3657600"/>
            <a:ext cx="1183899" cy="819979"/>
          </a:xfrm>
          <a:prstGeom prst="rect">
            <a:avLst/>
          </a:prstGeom>
          <a:solidFill>
            <a:srgbClr val="F2DADA"/>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Visualization</a:t>
            </a:r>
            <a:endParaRPr/>
          </a:p>
        </p:txBody>
      </p:sp>
      <p:sp>
        <p:nvSpPr>
          <p:cNvPr id="156" name="Google Shape;156;p13"/>
          <p:cNvSpPr txBox="1"/>
          <p:nvPr/>
        </p:nvSpPr>
        <p:spPr>
          <a:xfrm>
            <a:off x="3657600" y="2514600"/>
            <a:ext cx="1068355" cy="3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Instance</a:t>
            </a:r>
            <a:endParaRPr/>
          </a:p>
        </p:txBody>
      </p:sp>
      <p:pic>
        <p:nvPicPr>
          <p:cNvPr id="157" name="Google Shape;157;p13"/>
          <p:cNvPicPr preferRelativeResize="0"/>
          <p:nvPr/>
        </p:nvPicPr>
        <p:blipFill>
          <a:blip r:embed="rId8">
            <a:alphaModFix/>
          </a:blip>
          <a:stretch>
            <a:fillRect/>
          </a:stretch>
        </p:blipFill>
        <p:spPr>
          <a:xfrm>
            <a:off x="7468750" y="2350275"/>
            <a:ext cx="1743093" cy="130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4"/>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ER </a:t>
            </a:r>
            <a:r>
              <a:rPr lang="en-US"/>
              <a:t>Diagram</a:t>
            </a:r>
            <a:r>
              <a:rPr b="1" i="0" lang="en-US" sz="2400" u="none" cap="none" strike="noStrike">
                <a:solidFill>
                  <a:schemeClr val="dk1"/>
                </a:solidFill>
                <a:latin typeface="Calibri"/>
                <a:ea typeface="Calibri"/>
                <a:cs typeface="Calibri"/>
                <a:sym typeface="Calibri"/>
              </a:rPr>
              <a:t> - Census (PostgreSQL)</a:t>
            </a:r>
            <a:endParaRPr/>
          </a:p>
        </p:txBody>
      </p:sp>
      <p:pic>
        <p:nvPicPr>
          <p:cNvPr id="163" name="Google Shape;163;p14"/>
          <p:cNvPicPr preferRelativeResize="0"/>
          <p:nvPr/>
        </p:nvPicPr>
        <p:blipFill rotWithShape="1">
          <a:blip r:embed="rId3">
            <a:alphaModFix/>
          </a:blip>
          <a:srcRect b="0" l="0" r="0" t="0"/>
          <a:stretch/>
        </p:blipFill>
        <p:spPr>
          <a:xfrm>
            <a:off x="1828800" y="1181150"/>
            <a:ext cx="5957051" cy="5461701"/>
          </a:xfrm>
          <a:prstGeom prst="rect">
            <a:avLst/>
          </a:prstGeom>
          <a:noFill/>
          <a:ln>
            <a:noFill/>
          </a:ln>
        </p:spPr>
      </p:pic>
      <p:pic>
        <p:nvPicPr>
          <p:cNvPr id="164" name="Google Shape;164;p14"/>
          <p:cNvPicPr preferRelativeResize="0"/>
          <p:nvPr/>
        </p:nvPicPr>
        <p:blipFill>
          <a:blip r:embed="rId4">
            <a:alphaModFix/>
          </a:blip>
          <a:stretch>
            <a:fillRect/>
          </a:stretch>
        </p:blipFill>
        <p:spPr>
          <a:xfrm>
            <a:off x="4867825" y="3039950"/>
            <a:ext cx="1210200" cy="125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5"/>
          <p:cNvSpPr txBox="1"/>
          <p:nvPr>
            <p:ph type="title"/>
          </p:nvPr>
        </p:nvSpPr>
        <p:spPr>
          <a:xfrm>
            <a:off x="335280" y="76200"/>
            <a:ext cx="9304020" cy="73152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ER </a:t>
            </a:r>
            <a:r>
              <a:rPr lang="en-US"/>
              <a:t>Diagram</a:t>
            </a:r>
            <a:r>
              <a:rPr b="1" i="0" lang="en-US" sz="2400" u="none" cap="none" strike="noStrike">
                <a:solidFill>
                  <a:schemeClr val="dk1"/>
                </a:solidFill>
                <a:latin typeface="Calibri"/>
                <a:ea typeface="Calibri"/>
                <a:cs typeface="Calibri"/>
                <a:sym typeface="Calibri"/>
              </a:rPr>
              <a:t> – Zillow (DBeaver)</a:t>
            </a:r>
            <a:endParaRPr/>
          </a:p>
        </p:txBody>
      </p:sp>
      <p:pic>
        <p:nvPicPr>
          <p:cNvPr id="170" name="Google Shape;170;p15"/>
          <p:cNvPicPr preferRelativeResize="0"/>
          <p:nvPr/>
        </p:nvPicPr>
        <p:blipFill rotWithShape="1">
          <a:blip r:embed="rId3">
            <a:alphaModFix/>
          </a:blip>
          <a:srcRect b="0" l="3607" r="5746" t="8792"/>
          <a:stretch/>
        </p:blipFill>
        <p:spPr>
          <a:xfrm>
            <a:off x="1418663" y="1169900"/>
            <a:ext cx="7221076" cy="5123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6"/>
          <p:cNvSpPr txBox="1"/>
          <p:nvPr>
            <p:ph idx="1" type="body"/>
          </p:nvPr>
        </p:nvSpPr>
        <p:spPr>
          <a:xfrm>
            <a:off x="335275" y="914400"/>
            <a:ext cx="9303900" cy="8739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1800"/>
              <a:t>Datasets: </a:t>
            </a:r>
            <a:r>
              <a:rPr b="1" lang="en-US" sz="1800"/>
              <a:t>ACS Survey 2010-2016 </a:t>
            </a:r>
            <a:r>
              <a:rPr lang="en-US" sz="1800"/>
              <a:t>(Census), </a:t>
            </a:r>
            <a:r>
              <a:rPr b="1" lang="en-US" sz="1800"/>
              <a:t>Z</a:t>
            </a:r>
            <a:r>
              <a:rPr b="1" lang="en-US" sz="1800"/>
              <a:t>illow Home Va</a:t>
            </a:r>
            <a:r>
              <a:rPr b="1" lang="en-US" sz="1800"/>
              <a:t>lue 2010-2017</a:t>
            </a:r>
            <a:r>
              <a:rPr lang="en-US" sz="1800"/>
              <a:t> - extracted with Python</a:t>
            </a:r>
            <a:endParaRPr sz="1800"/>
          </a:p>
          <a:p>
            <a:pPr indent="0" lvl="0" marL="0" rtl="0" algn="l">
              <a:spcBef>
                <a:spcPts val="600"/>
              </a:spcBef>
              <a:spcAft>
                <a:spcPts val="0"/>
              </a:spcAft>
              <a:buNone/>
            </a:pPr>
            <a:r>
              <a:rPr lang="en-US" sz="1800"/>
              <a:t>Total ~89GB Data</a:t>
            </a:r>
            <a:endParaRPr sz="1800"/>
          </a:p>
        </p:txBody>
      </p:sp>
      <p:sp>
        <p:nvSpPr>
          <p:cNvPr id="177" name="Google Shape;177;p16"/>
          <p:cNvSpPr txBox="1"/>
          <p:nvPr>
            <p:ph type="title"/>
          </p:nvPr>
        </p:nvSpPr>
        <p:spPr>
          <a:xfrm>
            <a:off x="335280" y="76200"/>
            <a:ext cx="9303900" cy="7314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ETL - Extract</a:t>
            </a:r>
            <a:endParaRPr/>
          </a:p>
        </p:txBody>
      </p:sp>
      <p:pic>
        <p:nvPicPr>
          <p:cNvPr id="178" name="Google Shape;178;p16"/>
          <p:cNvPicPr preferRelativeResize="0"/>
          <p:nvPr/>
        </p:nvPicPr>
        <p:blipFill rotWithShape="1">
          <a:blip r:embed="rId3">
            <a:alphaModFix/>
          </a:blip>
          <a:srcRect b="0" l="0" r="54433" t="0"/>
          <a:stretch/>
        </p:blipFill>
        <p:spPr>
          <a:xfrm>
            <a:off x="152400" y="1788300"/>
            <a:ext cx="3047999" cy="4841099"/>
          </a:xfrm>
          <a:prstGeom prst="rect">
            <a:avLst/>
          </a:prstGeom>
          <a:noFill/>
          <a:ln>
            <a:noFill/>
          </a:ln>
        </p:spPr>
      </p:pic>
      <p:pic>
        <p:nvPicPr>
          <p:cNvPr id="179" name="Google Shape;179;p16"/>
          <p:cNvPicPr preferRelativeResize="0"/>
          <p:nvPr/>
        </p:nvPicPr>
        <p:blipFill>
          <a:blip r:embed="rId4">
            <a:alphaModFix/>
          </a:blip>
          <a:stretch>
            <a:fillRect/>
          </a:stretch>
        </p:blipFill>
        <p:spPr>
          <a:xfrm>
            <a:off x="3352799" y="1752600"/>
            <a:ext cx="6553201" cy="3507347"/>
          </a:xfrm>
          <a:prstGeom prst="rect">
            <a:avLst/>
          </a:prstGeom>
          <a:noFill/>
          <a:ln>
            <a:noFill/>
          </a:ln>
        </p:spPr>
      </p:pic>
      <p:sp>
        <p:nvSpPr>
          <p:cNvPr id="180" name="Google Shape;180;p16"/>
          <p:cNvSpPr/>
          <p:nvPr/>
        </p:nvSpPr>
        <p:spPr>
          <a:xfrm>
            <a:off x="80675" y="1654000"/>
            <a:ext cx="9910500" cy="4975200"/>
          </a:xfrm>
          <a:prstGeom prst="rect">
            <a:avLst/>
          </a:prstGeom>
          <a:solidFill>
            <a:srgbClr val="FFFFFF">
              <a:alpha val="5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6037725" y="1976725"/>
            <a:ext cx="3765300" cy="2497200"/>
          </a:xfrm>
          <a:prstGeom prst="rect">
            <a:avLst/>
          </a:prstGeom>
          <a:solidFill>
            <a:srgbClr val="FFFFFF">
              <a:alpha val="8731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b="1" lang="en-US" sz="1600">
                <a:solidFill>
                  <a:schemeClr val="accent1"/>
                </a:solidFill>
              </a:rPr>
              <a:t>Zillow</a:t>
            </a:r>
            <a:r>
              <a:rPr b="1" lang="en-US" sz="1600"/>
              <a:t> data broken down by months</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Separate dataset for each home type</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Only a few columns chosen for analysis (ex: RegionName and not RegionID)</a:t>
            </a:r>
            <a:endParaRPr b="1" sz="1600"/>
          </a:p>
        </p:txBody>
      </p:sp>
      <p:sp>
        <p:nvSpPr>
          <p:cNvPr id="182" name="Google Shape;182;p16"/>
          <p:cNvSpPr/>
          <p:nvPr/>
        </p:nvSpPr>
        <p:spPr>
          <a:xfrm>
            <a:off x="891975" y="2151525"/>
            <a:ext cx="2779200" cy="2868600"/>
          </a:xfrm>
          <a:prstGeom prst="rect">
            <a:avLst/>
          </a:prstGeom>
          <a:solidFill>
            <a:srgbClr val="FFFFFF">
              <a:alpha val="8731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b="1" lang="en-US" sz="1600"/>
              <a:t>No defined columns in </a:t>
            </a:r>
            <a:r>
              <a:rPr b="1" lang="en-US" sz="1600">
                <a:solidFill>
                  <a:schemeClr val="accent2"/>
                </a:solidFill>
              </a:rPr>
              <a:t>Census</a:t>
            </a:r>
            <a:r>
              <a:rPr b="1" lang="en-US" sz="1600"/>
              <a:t> data</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solidFill>
                  <a:schemeClr val="dk1"/>
                </a:solidFill>
              </a:rPr>
              <a:t>Massive (50 GB+ per year unzipped)</a:t>
            </a:r>
            <a:endParaRPr b="1"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b="1" lang="en-US" sz="1600"/>
              <a:t>900+ variables initially narrowed down to ~50</a:t>
            </a:r>
            <a:endParaRPr b="1" sz="1600"/>
          </a:p>
        </p:txBody>
      </p:sp>
      <p:sp>
        <p:nvSpPr>
          <p:cNvPr id="183" name="Google Shape;183;p16"/>
          <p:cNvSpPr txBox="1"/>
          <p:nvPr>
            <p:ph idx="1" type="body"/>
          </p:nvPr>
        </p:nvSpPr>
        <p:spPr>
          <a:xfrm>
            <a:off x="3447050" y="5337650"/>
            <a:ext cx="5939100" cy="1157400"/>
          </a:xfrm>
          <a:prstGeom prst="rect">
            <a:avLst/>
          </a:prstGeom>
        </p:spPr>
        <p:txBody>
          <a:bodyPr anchorCtr="0" anchor="t" bIns="45700" lIns="91425" spcFirstLastPara="1" rIns="91425" wrap="square" tIns="45700">
            <a:noAutofit/>
          </a:bodyPr>
          <a:lstStyle/>
          <a:p>
            <a:pPr indent="-330200" lvl="0" marL="457200" rtl="0" algn="l">
              <a:spcBef>
                <a:spcPts val="600"/>
              </a:spcBef>
              <a:spcAft>
                <a:spcPts val="0"/>
              </a:spcAft>
              <a:buSzPts val="1600"/>
              <a:buChar char="•"/>
            </a:pPr>
            <a:r>
              <a:rPr lang="en-US"/>
              <a:t>ACS survey (Census) dataset was the hardest to extract useful column names from as none of them were properly named</a:t>
            </a:r>
            <a:endParaRPr/>
          </a:p>
          <a:p>
            <a:pPr indent="-330200" lvl="0" marL="457200" rtl="0" algn="l">
              <a:spcBef>
                <a:spcPts val="0"/>
              </a:spcBef>
              <a:spcAft>
                <a:spcPts val="0"/>
              </a:spcAft>
              <a:buSzPts val="1600"/>
              <a:buChar char="•"/>
            </a:pPr>
            <a:r>
              <a:rPr lang="en-US"/>
              <a:t>Used data dictionary to narrow down to 900+ and then to around 50 useful for our analysis column names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